
<file path=[Content_Types].xml><?xml version="1.0" encoding="utf-8"?>
<Types xmlns="http://schemas.openxmlformats.org/package/2006/content-types">
  <Default Extension="png" ContentType="image/png"/>
  <Default Extension="wmf" ContentType="image/x-w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78">
  <p:sldMasterIdLst>
    <p:sldMasterId id="2147483792" r:id="rId1"/>
  </p:sldMasterIdLst>
  <p:sldIdLst>
    <p:sldId id="256" r:id="rId2"/>
    <p:sldId id="257" r:id="rId3"/>
    <p:sldId id="706" r:id="rId4"/>
    <p:sldId id="707" r:id="rId5"/>
    <p:sldId id="341" r:id="rId6"/>
    <p:sldId id="708" r:id="rId7"/>
    <p:sldId id="709" r:id="rId8"/>
    <p:sldId id="710" r:id="rId9"/>
    <p:sldId id="711" r:id="rId10"/>
    <p:sldId id="712" r:id="rId11"/>
    <p:sldId id="713" r:id="rId12"/>
    <p:sldId id="714" r:id="rId13"/>
    <p:sldId id="715" r:id="rId14"/>
    <p:sldId id="716" r:id="rId15"/>
    <p:sldId id="717" r:id="rId16"/>
    <p:sldId id="718" r:id="rId17"/>
    <p:sldId id="719" r:id="rId18"/>
    <p:sldId id="720" r:id="rId19"/>
    <p:sldId id="721" r:id="rId20"/>
    <p:sldId id="722" r:id="rId21"/>
    <p:sldId id="723" r:id="rId22"/>
    <p:sldId id="724" r:id="rId23"/>
    <p:sldId id="725" r:id="rId24"/>
    <p:sldId id="726" r:id="rId25"/>
    <p:sldId id="727" r:id="rId26"/>
    <p:sldId id="728" r:id="rId27"/>
    <p:sldId id="729" r:id="rId28"/>
    <p:sldId id="730" r:id="rId29"/>
    <p:sldId id="731" r:id="rId30"/>
    <p:sldId id="732" r:id="rId31"/>
    <p:sldId id="733" r:id="rId32"/>
    <p:sldId id="734" r:id="rId33"/>
    <p:sldId id="735" r:id="rId34"/>
    <p:sldId id="736" r:id="rId35"/>
    <p:sldId id="737" r:id="rId36"/>
    <p:sldId id="738" r:id="rId37"/>
    <p:sldId id="739" r:id="rId38"/>
    <p:sldId id="740" r:id="rId39"/>
    <p:sldId id="741" r:id="rId40"/>
    <p:sldId id="742" r:id="rId41"/>
    <p:sldId id="743" r:id="rId42"/>
    <p:sldId id="744" r:id="rId43"/>
    <p:sldId id="745" r:id="rId44"/>
    <p:sldId id="746" r:id="rId45"/>
    <p:sldId id="747" r:id="rId46"/>
    <p:sldId id="748" r:id="rId47"/>
    <p:sldId id="749" r:id="rId48"/>
    <p:sldId id="750" r:id="rId49"/>
    <p:sldId id="751" r:id="rId50"/>
    <p:sldId id="752" r:id="rId51"/>
    <p:sldId id="753" r:id="rId52"/>
    <p:sldId id="754" r:id="rId53"/>
    <p:sldId id="755" r:id="rId54"/>
    <p:sldId id="756" r:id="rId55"/>
    <p:sldId id="757" r:id="rId56"/>
    <p:sldId id="758" r:id="rId57"/>
    <p:sldId id="759" r:id="rId58"/>
    <p:sldId id="760" r:id="rId59"/>
    <p:sldId id="761" r:id="rId60"/>
    <p:sldId id="762" r:id="rId61"/>
    <p:sldId id="763" r:id="rId62"/>
    <p:sldId id="764" r:id="rId63"/>
    <p:sldId id="765" r:id="rId64"/>
    <p:sldId id="766" r:id="rId65"/>
    <p:sldId id="767" r:id="rId66"/>
    <p:sldId id="768" r:id="rId67"/>
    <p:sldId id="769" r:id="rId68"/>
    <p:sldId id="770" r:id="rId69"/>
    <p:sldId id="771" r:id="rId70"/>
    <p:sldId id="772" r:id="rId71"/>
    <p:sldId id="773" r:id="rId72"/>
    <p:sldId id="774" r:id="rId73"/>
    <p:sldId id="775" r:id="rId74"/>
    <p:sldId id="776" r:id="rId75"/>
    <p:sldId id="777" r:id="rId76"/>
    <p:sldId id="778" r:id="rId77"/>
    <p:sldId id="779" r:id="rId78"/>
    <p:sldId id="781" r:id="rId79"/>
    <p:sldId id="780" r:id="rId80"/>
    <p:sldId id="782" r:id="rId81"/>
    <p:sldId id="783" r:id="rId82"/>
    <p:sldId id="784" r:id="rId83"/>
    <p:sldId id="785" r:id="rId84"/>
    <p:sldId id="786" r:id="rId85"/>
    <p:sldId id="787" r:id="rId86"/>
    <p:sldId id="788" r:id="rId87"/>
    <p:sldId id="789" r:id="rId88"/>
    <p:sldId id="790" r:id="rId89"/>
    <p:sldId id="792" r:id="rId90"/>
    <p:sldId id="791" r:id="rId91"/>
    <p:sldId id="793" r:id="rId92"/>
    <p:sldId id="794" r:id="rId93"/>
    <p:sldId id="795" r:id="rId94"/>
    <p:sldId id="796" r:id="rId9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4" autoAdjust="0"/>
    <p:restoredTop sz="94660"/>
  </p:normalViewPr>
  <p:slideViewPr>
    <p:cSldViewPr snapToGrid="0">
      <p:cViewPr varScale="1">
        <p:scale>
          <a:sx n="69" d="100"/>
          <a:sy n="69" d="100"/>
        </p:scale>
        <p:origin x="581"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zh-CN" altLang="en-US" smtClean="0"/>
              <a:t>单击此处编辑母版副标题样式</a:t>
            </a:r>
            <a:endParaRPr lang="en-US" dirty="0"/>
          </a:p>
        </p:txBody>
      </p:sp>
      <p:sp>
        <p:nvSpPr>
          <p:cNvPr id="4" name="Date Placeholder 3"/>
          <p:cNvSpPr>
            <a:spLocks noGrp="1"/>
          </p:cNvSpPr>
          <p:nvPr>
            <p:ph type="dt" sz="half" idx="10"/>
          </p:nvPr>
        </p:nvSpPr>
        <p:spPr/>
        <p:txBody>
          <a:bodyPr/>
          <a:lstStyle/>
          <a:p>
            <a:fld id="{D4321966-C214-44FA-A753-A7A629A1F278}" type="datetimeFigureOut">
              <a:rPr lang="zh-CN" altLang="en-US" smtClean="0"/>
              <a:t>2018/11/16</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393295E-EBB1-45FC-9158-2B2DE72267BB}" type="slidenum">
              <a:rPr lang="zh-CN" altLang="en-US" smtClean="0"/>
              <a:t>‹#›</a:t>
            </a:fld>
            <a:endParaRPr lang="zh-CN" alt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266335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D4321966-C214-44FA-A753-A7A629A1F278}" type="datetimeFigureOut">
              <a:rPr lang="zh-CN" altLang="en-US" smtClean="0"/>
              <a:t>2018/11/16</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393295E-EBB1-45FC-9158-2B2DE72267BB}" type="slidenum">
              <a:rPr lang="zh-CN" altLang="en-US" smtClean="0"/>
              <a:t>‹#›</a:t>
            </a:fld>
            <a:endParaRPr lang="zh-CN" altLang="en-US"/>
          </a:p>
        </p:txBody>
      </p:sp>
    </p:spTree>
    <p:extLst>
      <p:ext uri="{BB962C8B-B14F-4D97-AF65-F5344CB8AC3E}">
        <p14:creationId xmlns:p14="http://schemas.microsoft.com/office/powerpoint/2010/main" val="35286663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D4321966-C214-44FA-A753-A7A629A1F278}" type="datetimeFigureOut">
              <a:rPr lang="zh-CN" altLang="en-US" smtClean="0"/>
              <a:t>2018/11/16</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393295E-EBB1-45FC-9158-2B2DE72267BB}" type="slidenum">
              <a:rPr lang="zh-CN" altLang="en-US" smtClean="0"/>
              <a:t>‹#›</a:t>
            </a:fld>
            <a:endParaRPr lang="zh-CN" altLang="en-US"/>
          </a:p>
        </p:txBody>
      </p:sp>
    </p:spTree>
    <p:extLst>
      <p:ext uri="{BB962C8B-B14F-4D97-AF65-F5344CB8AC3E}">
        <p14:creationId xmlns:p14="http://schemas.microsoft.com/office/powerpoint/2010/main" val="5852652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dirty="0"/>
          </a:p>
        </p:txBody>
      </p:sp>
      <p:sp>
        <p:nvSpPr>
          <p:cNvPr id="4" name="Date Placeholder 3"/>
          <p:cNvSpPr>
            <a:spLocks noGrp="1"/>
          </p:cNvSpPr>
          <p:nvPr>
            <p:ph type="dt" sz="half" idx="10"/>
          </p:nvPr>
        </p:nvSpPr>
        <p:spPr/>
        <p:txBody>
          <a:bodyPr/>
          <a:lstStyle/>
          <a:p>
            <a:fld id="{D4321966-C214-44FA-A753-A7A629A1F278}" type="datetimeFigureOut">
              <a:rPr lang="zh-CN" altLang="en-US" smtClean="0"/>
              <a:t>2018/11/16</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393295E-EBB1-45FC-9158-2B2DE72267BB}" type="slidenum">
              <a:rPr lang="zh-CN" altLang="en-US" smtClean="0"/>
              <a:t>‹#›</a:t>
            </a:fld>
            <a:endParaRPr lang="zh-CN" altLang="en-US"/>
          </a:p>
        </p:txBody>
      </p:sp>
    </p:spTree>
    <p:extLst>
      <p:ext uri="{BB962C8B-B14F-4D97-AF65-F5344CB8AC3E}">
        <p14:creationId xmlns:p14="http://schemas.microsoft.com/office/powerpoint/2010/main" val="26862804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D4321966-C214-44FA-A753-A7A629A1F278}" type="datetimeFigureOut">
              <a:rPr lang="zh-CN" altLang="en-US" smtClean="0"/>
              <a:t>2018/11/16</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393295E-EBB1-45FC-9158-2B2DE72267BB}" type="slidenum">
              <a:rPr lang="zh-CN" altLang="en-US" smtClean="0"/>
              <a:t>‹#›</a:t>
            </a:fld>
            <a:endParaRPr lang="zh-CN" alt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96273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1097278" y="1845734"/>
            <a:ext cx="4937760" cy="402336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D4321966-C214-44FA-A753-A7A629A1F278}" type="datetimeFigureOut">
              <a:rPr lang="zh-CN" altLang="en-US" smtClean="0"/>
              <a:t>2018/11/16</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5393295E-EBB1-45FC-9158-2B2DE72267BB}" type="slidenum">
              <a:rPr lang="zh-CN" altLang="en-US" smtClean="0"/>
              <a:t>‹#›</a:t>
            </a:fld>
            <a:endParaRPr lang="zh-CN" altLang="en-US"/>
          </a:p>
        </p:txBody>
      </p:sp>
    </p:spTree>
    <p:extLst>
      <p:ext uri="{BB962C8B-B14F-4D97-AF65-F5344CB8AC3E}">
        <p14:creationId xmlns:p14="http://schemas.microsoft.com/office/powerpoint/2010/main" val="25315010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Content Placeholder 3"/>
          <p:cNvSpPr>
            <a:spLocks noGrp="1"/>
          </p:cNvSpPr>
          <p:nvPr>
            <p:ph sz="half" idx="2"/>
          </p:nvPr>
        </p:nvSpPr>
        <p:spPr>
          <a:xfrm>
            <a:off x="1097280" y="2582334"/>
            <a:ext cx="4937760" cy="33782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Content Placeholder 5"/>
          <p:cNvSpPr>
            <a:spLocks noGrp="1"/>
          </p:cNvSpPr>
          <p:nvPr>
            <p:ph sz="quarter" idx="4"/>
          </p:nvPr>
        </p:nvSpPr>
        <p:spPr>
          <a:xfrm>
            <a:off x="6217920" y="2582334"/>
            <a:ext cx="4937760" cy="33782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D4321966-C214-44FA-A753-A7A629A1F278}" type="datetimeFigureOut">
              <a:rPr lang="zh-CN" altLang="en-US" smtClean="0"/>
              <a:t>2018/11/16</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5393295E-EBB1-45FC-9158-2B2DE72267BB}" type="slidenum">
              <a:rPr lang="zh-CN" altLang="en-US" smtClean="0"/>
              <a:t>‹#›</a:t>
            </a:fld>
            <a:endParaRPr lang="zh-CN" altLang="en-US"/>
          </a:p>
        </p:txBody>
      </p:sp>
    </p:spTree>
    <p:extLst>
      <p:ext uri="{BB962C8B-B14F-4D97-AF65-F5344CB8AC3E}">
        <p14:creationId xmlns:p14="http://schemas.microsoft.com/office/powerpoint/2010/main" val="16774622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fld id="{D4321966-C214-44FA-A753-A7A629A1F278}" type="datetimeFigureOut">
              <a:rPr lang="zh-CN" altLang="en-US" smtClean="0"/>
              <a:t>2018/11/16</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5393295E-EBB1-45FC-9158-2B2DE72267BB}" type="slidenum">
              <a:rPr lang="zh-CN" altLang="en-US" smtClean="0"/>
              <a:t>‹#›</a:t>
            </a:fld>
            <a:endParaRPr lang="zh-CN" altLang="en-US"/>
          </a:p>
        </p:txBody>
      </p:sp>
    </p:spTree>
    <p:extLst>
      <p:ext uri="{BB962C8B-B14F-4D97-AF65-F5344CB8AC3E}">
        <p14:creationId xmlns:p14="http://schemas.microsoft.com/office/powerpoint/2010/main" val="30337433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D4321966-C214-44FA-A753-A7A629A1F278}" type="datetimeFigureOut">
              <a:rPr lang="zh-CN" altLang="en-US" smtClean="0"/>
              <a:t>2018/11/16</a:t>
            </a:fld>
            <a:endParaRPr lang="zh-CN" alt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zh-CN" altLang="en-US"/>
          </a:p>
        </p:txBody>
      </p:sp>
      <p:sp>
        <p:nvSpPr>
          <p:cNvPr id="9" name="Slide Number Placeholder 8"/>
          <p:cNvSpPr>
            <a:spLocks noGrp="1"/>
          </p:cNvSpPr>
          <p:nvPr>
            <p:ph type="sldNum" sz="quarter" idx="12"/>
          </p:nvPr>
        </p:nvSpPr>
        <p:spPr/>
        <p:txBody>
          <a:bodyPr/>
          <a:lstStyle/>
          <a:p>
            <a:fld id="{5393295E-EBB1-45FC-9158-2B2DE72267BB}" type="slidenum">
              <a:rPr lang="zh-CN" altLang="en-US" smtClean="0"/>
              <a:t>‹#›</a:t>
            </a:fld>
            <a:endParaRPr lang="zh-CN" altLang="en-US"/>
          </a:p>
        </p:txBody>
      </p:sp>
    </p:spTree>
    <p:extLst>
      <p:ext uri="{BB962C8B-B14F-4D97-AF65-F5344CB8AC3E}">
        <p14:creationId xmlns:p14="http://schemas.microsoft.com/office/powerpoint/2010/main" val="10903705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zh-CN" altLang="en-US" smtClean="0"/>
              <a:t>单击此处编辑母版标题样式</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D4321966-C214-44FA-A753-A7A629A1F278}" type="datetimeFigureOut">
              <a:rPr lang="zh-CN" altLang="en-US" smtClean="0"/>
              <a:t>2018/11/16</a:t>
            </a:fld>
            <a:endParaRPr lang="zh-CN" alt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zh-CN" alt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5393295E-EBB1-45FC-9158-2B2DE72267BB}" type="slidenum">
              <a:rPr lang="zh-CN" altLang="en-US" smtClean="0"/>
              <a:t>‹#›</a:t>
            </a:fld>
            <a:endParaRPr lang="zh-CN" altLang="en-US"/>
          </a:p>
        </p:txBody>
      </p:sp>
    </p:spTree>
    <p:extLst>
      <p:ext uri="{BB962C8B-B14F-4D97-AF65-F5344CB8AC3E}">
        <p14:creationId xmlns:p14="http://schemas.microsoft.com/office/powerpoint/2010/main" val="12499126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lIns="91440" tIns="0" rIns="91440" bIns="0" anchor="b">
            <a:noAutofit/>
          </a:bodyPr>
          <a:lstStyle>
            <a:lvl1pPr>
              <a:defRPr sz="3600" b="0">
                <a:solidFill>
                  <a:srgbClr val="FFFFFF"/>
                </a:solidFill>
              </a:defRPr>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D4321966-C214-44FA-A753-A7A629A1F278}" type="datetimeFigureOut">
              <a:rPr lang="zh-CN" altLang="en-US" smtClean="0"/>
              <a:t>2018/11/16</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5393295E-EBB1-45FC-9158-2B2DE72267BB}" type="slidenum">
              <a:rPr lang="zh-CN" altLang="en-US" smtClean="0"/>
              <a:t>‹#›</a:t>
            </a:fld>
            <a:endParaRPr lang="zh-CN" altLang="en-US"/>
          </a:p>
        </p:txBody>
      </p:sp>
    </p:spTree>
    <p:extLst>
      <p:ext uri="{BB962C8B-B14F-4D97-AF65-F5344CB8AC3E}">
        <p14:creationId xmlns:p14="http://schemas.microsoft.com/office/powerpoint/2010/main" val="33792855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zh-CN" altLang="en-US" dirty="0" smtClean="0"/>
              <a:t>单击此处编辑母版标题样式</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D4321966-C214-44FA-A753-A7A629A1F278}" type="datetimeFigureOut">
              <a:rPr lang="zh-CN" altLang="en-US" smtClean="0"/>
              <a:t>2018/11/16</a:t>
            </a:fld>
            <a:endParaRPr lang="zh-CN" alt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zh-CN" alt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5393295E-EBB1-45FC-9158-2B2DE72267BB}" type="slidenum">
              <a:rPr lang="zh-CN" altLang="en-US" smtClean="0"/>
              <a:t>‹#›</a:t>
            </a:fld>
            <a:endParaRPr lang="zh-CN" alt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4968847"/>
      </p:ext>
    </p:extLst>
  </p:cSld>
  <p:clrMap bg1="lt1" tx1="dk1" bg2="lt2" tx2="dk2" accent1="accent1" accent2="accent2" accent3="accent3" accent4="accent4" accent5="accent5" accent6="accent6" hlink="hlink" folHlink="folHlink"/>
  <p:sldLayoutIdLst>
    <p:sldLayoutId id="2147483793" r:id="rId1"/>
    <p:sldLayoutId id="2147483794" r:id="rId2"/>
    <p:sldLayoutId id="2147483795" r:id="rId3"/>
    <p:sldLayoutId id="2147483796" r:id="rId4"/>
    <p:sldLayoutId id="2147483797" r:id="rId5"/>
    <p:sldLayoutId id="2147483798" r:id="rId6"/>
    <p:sldLayoutId id="2147483799" r:id="rId7"/>
    <p:sldLayoutId id="2147483800" r:id="rId8"/>
    <p:sldLayoutId id="2147483801" r:id="rId9"/>
    <p:sldLayoutId id="2147483802" r:id="rId10"/>
    <p:sldLayoutId id="2147483803" r:id="rId11"/>
  </p:sldLayoutIdLst>
  <p:txStyles>
    <p:titleStyle>
      <a:lvl1pPr algn="l" defTabSz="914400" rtl="0" eaLnBrk="1" latinLnBrk="0" hangingPunct="1">
        <a:lnSpc>
          <a:spcPct val="85000"/>
        </a:lnSpc>
        <a:spcBef>
          <a:spcPct val="0"/>
        </a:spcBef>
        <a:buNone/>
        <a:defRPr sz="4800" b="1" kern="1200" spc="-50" baseline="0">
          <a:solidFill>
            <a:srgbClr val="00B050"/>
          </a:solidFill>
          <a:latin typeface="华文新魏" panose="02010800040101010101" pitchFamily="2" charset="-122"/>
          <a:ea typeface="华文新魏" panose="02010800040101010101" pitchFamily="2" charset="-122"/>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800" b="1" kern="1200">
          <a:solidFill>
            <a:schemeClr val="tx1">
              <a:lumMod val="75000"/>
              <a:lumOff val="25000"/>
            </a:schemeClr>
          </a:solidFill>
          <a:latin typeface="+mn-lt"/>
          <a:ea typeface="+mn-ea"/>
          <a:cs typeface="+mn-cs"/>
        </a:defRPr>
      </a:lvl1pPr>
      <a:lvl2pPr marL="201168" indent="0" algn="l" defTabSz="914400" rtl="0" eaLnBrk="1" latinLnBrk="0" hangingPunct="1">
        <a:lnSpc>
          <a:spcPct val="90000"/>
        </a:lnSpc>
        <a:spcBef>
          <a:spcPts val="200"/>
        </a:spcBef>
        <a:spcAft>
          <a:spcPts val="400"/>
        </a:spcAft>
        <a:buClr>
          <a:schemeClr val="accent1"/>
        </a:buClr>
        <a:buFont typeface="Calibri" pitchFamily="34" charset="0"/>
        <a:buNone/>
        <a:defRPr sz="2800" kern="1200">
          <a:solidFill>
            <a:srgbClr val="0070C0"/>
          </a:solidFill>
          <a:latin typeface="华文行楷" panose="02010800040101010101" pitchFamily="2" charset="-122"/>
          <a:ea typeface="华文行楷" panose="02010800040101010101" pitchFamily="2" charset="-122"/>
          <a:cs typeface="+mn-cs"/>
        </a:defRPr>
      </a:lvl2pPr>
      <a:lvl3pPr marL="384048" indent="0" algn="l" defTabSz="914400" rtl="0" eaLnBrk="1" latinLnBrk="0" hangingPunct="1">
        <a:lnSpc>
          <a:spcPct val="90000"/>
        </a:lnSpc>
        <a:spcBef>
          <a:spcPts val="200"/>
        </a:spcBef>
        <a:spcAft>
          <a:spcPts val="400"/>
        </a:spcAft>
        <a:buClr>
          <a:schemeClr val="accent1"/>
        </a:buClr>
        <a:buFont typeface="Calibri" pitchFamily="34" charset="0"/>
        <a:buNone/>
        <a:defRPr sz="2000" b="1" kern="1200">
          <a:solidFill>
            <a:srgbClr val="7030A0"/>
          </a:solidFill>
          <a:latin typeface="黑体" panose="02010609060101010101" pitchFamily="49" charset="-122"/>
          <a:ea typeface="黑体" panose="02010609060101010101" pitchFamily="49" charset="-122"/>
          <a:cs typeface="+mn-cs"/>
        </a:defRPr>
      </a:lvl3pPr>
      <a:lvl4pPr marL="566928" indent="0" algn="l" defTabSz="914400" rtl="0" eaLnBrk="1" latinLnBrk="0" hangingPunct="1">
        <a:lnSpc>
          <a:spcPct val="90000"/>
        </a:lnSpc>
        <a:spcBef>
          <a:spcPts val="200"/>
        </a:spcBef>
        <a:spcAft>
          <a:spcPts val="400"/>
        </a:spcAft>
        <a:buClr>
          <a:schemeClr val="accent1"/>
        </a:buClr>
        <a:buFont typeface="Calibri" pitchFamily="34" charset="0"/>
        <a:buNone/>
        <a:defRPr sz="2000" b="1" kern="1200">
          <a:solidFill>
            <a:srgbClr val="C00000"/>
          </a:solidFill>
          <a:latin typeface="+mn-lt"/>
          <a:ea typeface="+mn-ea"/>
          <a:cs typeface="+mn-cs"/>
        </a:defRPr>
      </a:lvl4pPr>
      <a:lvl5pPr marL="749808" indent="0" algn="l" defTabSz="914400" rtl="0" eaLnBrk="1" latinLnBrk="0" hangingPunct="1">
        <a:lnSpc>
          <a:spcPct val="90000"/>
        </a:lnSpc>
        <a:spcBef>
          <a:spcPts val="200"/>
        </a:spcBef>
        <a:spcAft>
          <a:spcPts val="400"/>
        </a:spcAft>
        <a:buClr>
          <a:schemeClr val="accent1"/>
        </a:buClr>
        <a:buFont typeface="Calibri" pitchFamily="34" charset="0"/>
        <a:buNone/>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w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5.wm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9.wm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wm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7.wm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2.wm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5.wm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8.wmf"/><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wmf"/><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wmf"/><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wmf"/><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67.wmf"/><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74.wmf"/><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82.w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4525106" y="1711568"/>
            <a:ext cx="7666893" cy="2636989"/>
          </a:xfrm>
          <a:solidFill>
            <a:schemeClr val="accent1">
              <a:lumMod val="40000"/>
              <a:lumOff val="60000"/>
            </a:schemeClr>
          </a:solidFill>
        </p:spPr>
        <p:txBody>
          <a:bodyPr>
            <a:normAutofit fontScale="90000"/>
          </a:bodyPr>
          <a:lstStyle/>
          <a:p>
            <a:pPr algn="ctr"/>
            <a:r>
              <a:rPr lang="en-US" altLang="zh-CN" sz="5400" dirty="0" smtClean="0">
                <a:solidFill>
                  <a:schemeClr val="accent3">
                    <a:lumMod val="75000"/>
                  </a:schemeClr>
                </a:solidFill>
                <a:latin typeface="Blackadder ITC" panose="04020505051007020D02" pitchFamily="82" charset="0"/>
              </a:rPr>
              <a:t/>
            </a:r>
            <a:br>
              <a:rPr lang="en-US" altLang="zh-CN" sz="5400" dirty="0" smtClean="0">
                <a:solidFill>
                  <a:schemeClr val="accent3">
                    <a:lumMod val="75000"/>
                  </a:schemeClr>
                </a:solidFill>
                <a:latin typeface="Blackadder ITC" panose="04020505051007020D02" pitchFamily="82" charset="0"/>
              </a:rPr>
            </a:br>
            <a:r>
              <a:rPr lang="en-US" altLang="zh-CN" sz="5400" dirty="0">
                <a:solidFill>
                  <a:schemeClr val="accent3">
                    <a:lumMod val="75000"/>
                  </a:schemeClr>
                </a:solidFill>
                <a:latin typeface="Blackadder ITC" panose="04020505051007020D02" pitchFamily="82" charset="0"/>
              </a:rPr>
              <a:t/>
            </a:r>
            <a:br>
              <a:rPr lang="en-US" altLang="zh-CN" sz="5400" dirty="0">
                <a:solidFill>
                  <a:schemeClr val="accent3">
                    <a:lumMod val="75000"/>
                  </a:schemeClr>
                </a:solidFill>
                <a:latin typeface="Blackadder ITC" panose="04020505051007020D02" pitchFamily="82" charset="0"/>
              </a:rPr>
            </a:br>
            <a:r>
              <a:rPr lang="en-US" altLang="zh-CN" sz="5400" dirty="0" smtClean="0">
                <a:solidFill>
                  <a:schemeClr val="accent3">
                    <a:lumMod val="75000"/>
                  </a:schemeClr>
                </a:solidFill>
                <a:latin typeface="Blackadder ITC" panose="04020505051007020D02" pitchFamily="82" charset="0"/>
              </a:rPr>
              <a:t/>
            </a:r>
            <a:br>
              <a:rPr lang="en-US" altLang="zh-CN" sz="5400" dirty="0" smtClean="0">
                <a:solidFill>
                  <a:schemeClr val="accent3">
                    <a:lumMod val="75000"/>
                  </a:schemeClr>
                </a:solidFill>
                <a:latin typeface="Blackadder ITC" panose="04020505051007020D02" pitchFamily="82" charset="0"/>
              </a:rPr>
            </a:br>
            <a:r>
              <a:rPr lang="en-US" altLang="zh-CN" sz="5400" dirty="0" smtClean="0">
                <a:solidFill>
                  <a:schemeClr val="accent3">
                    <a:lumMod val="75000"/>
                  </a:schemeClr>
                </a:solidFill>
                <a:latin typeface="Blackadder ITC" panose="04020505051007020D02" pitchFamily="82" charset="0"/>
              </a:rPr>
              <a:t/>
            </a:r>
            <a:br>
              <a:rPr lang="en-US" altLang="zh-CN" sz="5400" dirty="0" smtClean="0">
                <a:solidFill>
                  <a:schemeClr val="accent3">
                    <a:lumMod val="75000"/>
                  </a:schemeClr>
                </a:solidFill>
                <a:latin typeface="Blackadder ITC" panose="04020505051007020D02" pitchFamily="82" charset="0"/>
              </a:rPr>
            </a:br>
            <a:r>
              <a:rPr lang="en-US" altLang="zh-CN" sz="5400" dirty="0" smtClean="0">
                <a:solidFill>
                  <a:schemeClr val="accent3">
                    <a:lumMod val="75000"/>
                  </a:schemeClr>
                </a:solidFill>
                <a:latin typeface="Blackadder ITC" panose="04020505051007020D02" pitchFamily="82" charset="0"/>
              </a:rPr>
              <a:t>Python  Crawler Development </a:t>
            </a:r>
            <a:endParaRPr lang="zh-CN" altLang="en-US" sz="5400" dirty="0">
              <a:solidFill>
                <a:schemeClr val="accent3">
                  <a:lumMod val="75000"/>
                </a:schemeClr>
              </a:solidFill>
              <a:latin typeface="Blackadder ITC" panose="04020505051007020D02" pitchFamily="82" charset="0"/>
            </a:endParaRPr>
          </a:p>
        </p:txBody>
      </p:sp>
      <p:pic>
        <p:nvPicPr>
          <p:cNvPr id="4" name="图片 3"/>
          <p:cNvPicPr>
            <a:picLocks noChangeAspect="1"/>
          </p:cNvPicPr>
          <p:nvPr/>
        </p:nvPicPr>
        <p:blipFill>
          <a:blip r:embed="rId2"/>
          <a:stretch>
            <a:fillRect/>
          </a:stretch>
        </p:blipFill>
        <p:spPr>
          <a:xfrm>
            <a:off x="0" y="1"/>
            <a:ext cx="4525106" cy="4349262"/>
          </a:xfrm>
          <a:prstGeom prst="rect">
            <a:avLst/>
          </a:prstGeom>
        </p:spPr>
      </p:pic>
      <p:sp>
        <p:nvSpPr>
          <p:cNvPr id="10" name="矩形 9"/>
          <p:cNvSpPr/>
          <p:nvPr/>
        </p:nvSpPr>
        <p:spPr>
          <a:xfrm>
            <a:off x="4525106" y="-11016"/>
            <a:ext cx="7666894" cy="17343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smtClean="0">
                <a:solidFill>
                  <a:schemeClr val="tx1"/>
                </a:solidFill>
                <a:latin typeface="黑体" panose="02010609060101010101" pitchFamily="49" charset="-122"/>
                <a:ea typeface="黑体" panose="02010609060101010101" pitchFamily="49" charset="-122"/>
              </a:rPr>
              <a:t>极客学院 </a:t>
            </a:r>
            <a:r>
              <a:rPr lang="en-US" altLang="zh-CN" sz="2800" b="1" dirty="0" smtClean="0">
                <a:solidFill>
                  <a:schemeClr val="tx1"/>
                </a:solidFill>
                <a:latin typeface="Gungsuh" panose="02030600000101010101" pitchFamily="18" charset="-127"/>
                <a:ea typeface="Gungsuh" panose="02030600000101010101" pitchFamily="18" charset="-127"/>
              </a:rPr>
              <a:t>Jikexueyuan.com</a:t>
            </a:r>
            <a:endParaRPr lang="zh-CN" altLang="en-US" sz="2800" b="1" dirty="0" smtClean="0">
              <a:solidFill>
                <a:schemeClr val="tx1"/>
              </a:solidFill>
              <a:latin typeface="Gungsuh" panose="02030600000101010101" pitchFamily="18" charset="-127"/>
              <a:ea typeface="Gungsuh" panose="02030600000101010101" pitchFamily="18" charset="-127"/>
            </a:endParaRPr>
          </a:p>
          <a:p>
            <a:pPr algn="ctr"/>
            <a:endParaRPr lang="en-US" altLang="zh-CN" sz="2800" b="1" dirty="0" smtClean="0"/>
          </a:p>
          <a:p>
            <a:pPr algn="ctr"/>
            <a:r>
              <a:rPr lang="zh-CN" altLang="en-US" sz="2800" b="1" dirty="0" smtClean="0"/>
              <a:t>互联网</a:t>
            </a:r>
            <a:r>
              <a:rPr lang="en-US" altLang="zh-CN" sz="2800" b="1" dirty="0" smtClean="0"/>
              <a:t>+</a:t>
            </a:r>
            <a:r>
              <a:rPr lang="zh-CN" altLang="en-US" sz="2800" b="1" dirty="0" smtClean="0"/>
              <a:t>职业技能系列 </a:t>
            </a:r>
            <a:endParaRPr lang="en-US" altLang="zh-CN" sz="2800" b="1" dirty="0" smtClean="0">
              <a:solidFill>
                <a:schemeClr val="tx1"/>
              </a:solidFill>
              <a:latin typeface="Blackadder ITC" panose="04020505051007020D02" pitchFamily="82" charset="0"/>
            </a:endParaRPr>
          </a:p>
        </p:txBody>
      </p:sp>
      <p:sp>
        <p:nvSpPr>
          <p:cNvPr id="12" name="矩形 11"/>
          <p:cNvSpPr/>
          <p:nvPr/>
        </p:nvSpPr>
        <p:spPr>
          <a:xfrm>
            <a:off x="5439509" y="1947964"/>
            <a:ext cx="6283568" cy="1446550"/>
          </a:xfrm>
          <a:prstGeom prst="rect">
            <a:avLst/>
          </a:prstGeom>
        </p:spPr>
        <p:txBody>
          <a:bodyPr wrap="square">
            <a:spAutoFit/>
          </a:bodyPr>
          <a:lstStyle/>
          <a:p>
            <a:pPr algn="ctr"/>
            <a:r>
              <a:rPr lang="en-US" altLang="zh-CN" sz="4400" b="1" dirty="0">
                <a:solidFill>
                  <a:srgbClr val="00B050"/>
                </a:solidFill>
                <a:latin typeface="黑体" panose="02010609060101010101" pitchFamily="49" charset="-122"/>
                <a:ea typeface="黑体" panose="02010609060101010101" pitchFamily="49" charset="-122"/>
              </a:rPr>
              <a:t>Python</a:t>
            </a:r>
            <a:r>
              <a:rPr lang="zh-CN" altLang="en-US" sz="4400" b="1" dirty="0">
                <a:solidFill>
                  <a:srgbClr val="00B050"/>
                </a:solidFill>
                <a:latin typeface="黑体" panose="02010609060101010101" pitchFamily="49" charset="-122"/>
                <a:ea typeface="黑体" panose="02010609060101010101" pitchFamily="49" charset="-122"/>
              </a:rPr>
              <a:t>爬虫开发 从入门到实战（微课版）</a:t>
            </a:r>
          </a:p>
        </p:txBody>
      </p:sp>
      <p:sp>
        <p:nvSpPr>
          <p:cNvPr id="13" name="矩形 12"/>
          <p:cNvSpPr/>
          <p:nvPr/>
        </p:nvSpPr>
        <p:spPr>
          <a:xfrm>
            <a:off x="0" y="4349263"/>
            <a:ext cx="12192000" cy="20398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5193325" y="5872498"/>
            <a:ext cx="1980029" cy="400110"/>
          </a:xfrm>
          <a:prstGeom prst="rect">
            <a:avLst/>
          </a:prstGeom>
        </p:spPr>
        <p:txBody>
          <a:bodyPr wrap="none">
            <a:spAutoFit/>
          </a:bodyPr>
          <a:lstStyle/>
          <a:p>
            <a:r>
              <a:rPr lang="zh-CN" altLang="en-US" sz="2000" b="1" dirty="0" smtClean="0"/>
              <a:t>人民邮电出版社</a:t>
            </a:r>
            <a:endParaRPr lang="zh-CN" altLang="en-US" sz="2000" b="1" dirty="0"/>
          </a:p>
        </p:txBody>
      </p:sp>
      <p:sp>
        <p:nvSpPr>
          <p:cNvPr id="15" name="矩形 14"/>
          <p:cNvSpPr/>
          <p:nvPr/>
        </p:nvSpPr>
        <p:spPr>
          <a:xfrm>
            <a:off x="10158119" y="4885556"/>
            <a:ext cx="1484702" cy="461665"/>
          </a:xfrm>
          <a:prstGeom prst="rect">
            <a:avLst/>
          </a:prstGeom>
        </p:spPr>
        <p:txBody>
          <a:bodyPr wrap="none">
            <a:spAutoFit/>
          </a:bodyPr>
          <a:lstStyle/>
          <a:p>
            <a:r>
              <a:rPr lang="zh-CN" altLang="en-US" sz="2400" b="1" dirty="0">
                <a:solidFill>
                  <a:srgbClr val="0070C0"/>
                </a:solidFill>
              </a:rPr>
              <a:t>谢乾坤 著</a:t>
            </a:r>
          </a:p>
        </p:txBody>
      </p:sp>
    </p:spTree>
    <p:extLst>
      <p:ext uri="{BB962C8B-B14F-4D97-AF65-F5344CB8AC3E}">
        <p14:creationId xmlns:p14="http://schemas.microsoft.com/office/powerpoint/2010/main" val="264969178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en-US" altLang="zh-CN" dirty="0" smtClean="0"/>
              <a:t>          </a:t>
            </a:r>
            <a:r>
              <a:rPr lang="zh-CN" altLang="zh-CN" dirty="0" smtClean="0"/>
              <a:t>刚刚</a:t>
            </a:r>
            <a:r>
              <a:rPr lang="zh-CN" altLang="zh-CN" dirty="0"/>
              <a:t>打开</a:t>
            </a:r>
            <a:r>
              <a:rPr lang="en-US" altLang="zh-CN" dirty="0"/>
              <a:t>Charles</a:t>
            </a:r>
            <a:r>
              <a:rPr lang="zh-CN" altLang="zh-CN" dirty="0"/>
              <a:t>就可以看到上面滚动了非常多的数据，如图</a:t>
            </a:r>
            <a:r>
              <a:rPr lang="en-US" altLang="zh-CN" dirty="0"/>
              <a:t>9-3</a:t>
            </a:r>
            <a:r>
              <a:rPr lang="zh-CN" altLang="zh-CN" dirty="0"/>
              <a:t>所示。</a:t>
            </a:r>
          </a:p>
          <a:p>
            <a:endParaRPr lang="zh-CN" altLang="en-US" dirty="0"/>
          </a:p>
        </p:txBody>
      </p:sp>
      <p:pic>
        <p:nvPicPr>
          <p:cNvPr id="4098" name="图片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57397" y="2491484"/>
            <a:ext cx="4360277" cy="3377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3957397" y="5954081"/>
            <a:ext cx="4631396" cy="369332"/>
          </a:xfrm>
          <a:prstGeom prst="rect">
            <a:avLst/>
          </a:prstGeom>
        </p:spPr>
        <p:txBody>
          <a:bodyPr wrap="none">
            <a:spAutoFit/>
          </a:bodyPr>
          <a:lstStyle/>
          <a:p>
            <a:r>
              <a:rPr lang="zh-CN" altLang="zh-CN" b="1" kern="100" dirty="0">
                <a:latin typeface="Times New Roman" panose="02020603050405020304" pitchFamily="18" charset="0"/>
                <a:ea typeface="方正书宋简体"/>
                <a:cs typeface="Times New Roman" panose="02020603050405020304" pitchFamily="18" charset="0"/>
              </a:rPr>
              <a:t>图</a:t>
            </a:r>
            <a:r>
              <a:rPr lang="en-US" altLang="zh-CN" b="1" kern="100" dirty="0">
                <a:latin typeface="Times New Roman" panose="02020603050405020304" pitchFamily="18" charset="0"/>
                <a:ea typeface="方正书宋简体"/>
              </a:rPr>
              <a:t>9-3  </a:t>
            </a:r>
            <a:r>
              <a:rPr lang="zh-CN" altLang="zh-CN" b="1" kern="100" dirty="0">
                <a:latin typeface="Times New Roman" panose="02020603050405020304" pitchFamily="18" charset="0"/>
                <a:ea typeface="方正书宋简体"/>
                <a:cs typeface="Times New Roman" panose="02020603050405020304" pitchFamily="18" charset="0"/>
              </a:rPr>
              <a:t>打开</a:t>
            </a:r>
            <a:r>
              <a:rPr lang="en-US" altLang="zh-CN" b="1" kern="100" dirty="0">
                <a:latin typeface="Times New Roman" panose="02020603050405020304" pitchFamily="18" charset="0"/>
                <a:ea typeface="方正书宋简体"/>
              </a:rPr>
              <a:t>Charles</a:t>
            </a:r>
            <a:r>
              <a:rPr lang="zh-CN" altLang="zh-CN" b="1" kern="100" dirty="0">
                <a:latin typeface="Times New Roman" panose="02020603050405020304" pitchFamily="18" charset="0"/>
                <a:ea typeface="方正书宋简体"/>
                <a:cs typeface="Times New Roman" panose="02020603050405020304" pitchFamily="18" charset="0"/>
              </a:rPr>
              <a:t>就可以看到很多数据滚动</a:t>
            </a:r>
            <a:endParaRPr lang="zh-CN" altLang="en-US" b="1" dirty="0"/>
          </a:p>
        </p:txBody>
      </p:sp>
    </p:spTree>
    <p:extLst>
      <p:ext uri="{BB962C8B-B14F-4D97-AF65-F5344CB8AC3E}">
        <p14:creationId xmlns:p14="http://schemas.microsoft.com/office/powerpoint/2010/main" val="40276784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17418" y="1845734"/>
            <a:ext cx="5682661" cy="4023360"/>
          </a:xfrm>
        </p:spPr>
        <p:txBody>
          <a:bodyPr/>
          <a:lstStyle/>
          <a:p>
            <a:r>
              <a:rPr lang="en-US" altLang="zh-CN" dirty="0">
                <a:solidFill>
                  <a:srgbClr val="C00000"/>
                </a:solidFill>
              </a:rPr>
              <a:t>2</a:t>
            </a:r>
            <a:r>
              <a:rPr lang="zh-CN" altLang="zh-CN" dirty="0">
                <a:solidFill>
                  <a:srgbClr val="C00000"/>
                </a:solidFill>
              </a:rPr>
              <a:t>．</a:t>
            </a:r>
            <a:r>
              <a:rPr lang="en-US" altLang="zh-CN" dirty="0">
                <a:solidFill>
                  <a:srgbClr val="C00000"/>
                </a:solidFill>
              </a:rPr>
              <a:t>Charles</a:t>
            </a:r>
            <a:r>
              <a:rPr lang="zh-CN" altLang="zh-CN" dirty="0">
                <a:solidFill>
                  <a:srgbClr val="C00000"/>
                </a:solidFill>
              </a:rPr>
              <a:t>的使用</a:t>
            </a:r>
          </a:p>
          <a:p>
            <a:r>
              <a:rPr lang="en-US" altLang="zh-CN" dirty="0" smtClean="0"/>
              <a:t>         Charles</a:t>
            </a:r>
            <a:r>
              <a:rPr lang="zh-CN" altLang="zh-CN" dirty="0"/>
              <a:t>上面滚动的数据就是目前计算机发起的数据包。单击工具栏上面的黄色笤帚图标，可以清空当前的数据包记录；单击笤帚右边的红色圆点图标，可以停止抓包，且红色圆点变成灰色圆点。暂停以后再单击灰色圆点，</a:t>
            </a:r>
            <a:r>
              <a:rPr lang="en-US" altLang="zh-CN" dirty="0"/>
              <a:t>Charles</a:t>
            </a:r>
            <a:r>
              <a:rPr lang="zh-CN" altLang="zh-CN" dirty="0"/>
              <a:t>恢复抓包，如图</a:t>
            </a:r>
            <a:r>
              <a:rPr lang="en-US" altLang="zh-CN" dirty="0"/>
              <a:t>9-4</a:t>
            </a:r>
            <a:r>
              <a:rPr lang="zh-CN" altLang="zh-CN" dirty="0"/>
              <a:t>所示。</a:t>
            </a:r>
          </a:p>
          <a:p>
            <a:endParaRPr lang="zh-CN" altLang="en-US" dirty="0"/>
          </a:p>
        </p:txBody>
      </p:sp>
      <p:pic>
        <p:nvPicPr>
          <p:cNvPr id="5122" name="图片 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42514" y="2467594"/>
            <a:ext cx="5641259" cy="2985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6398791" y="5828042"/>
            <a:ext cx="5328703" cy="369332"/>
          </a:xfrm>
          <a:prstGeom prst="rect">
            <a:avLst/>
          </a:prstGeom>
        </p:spPr>
        <p:txBody>
          <a:bodyPr wrap="none">
            <a:spAutoFit/>
          </a:bodyPr>
          <a:lstStyle/>
          <a:p>
            <a:r>
              <a:rPr lang="zh-CN" altLang="zh-CN" b="1" kern="100" dirty="0">
                <a:latin typeface="Times New Roman" panose="02020603050405020304" pitchFamily="18" charset="0"/>
                <a:ea typeface="方正书宋简体"/>
                <a:cs typeface="Times New Roman" panose="02020603050405020304" pitchFamily="18" charset="0"/>
              </a:rPr>
              <a:t>图</a:t>
            </a:r>
            <a:r>
              <a:rPr lang="en-US" altLang="zh-CN" b="1" kern="100" dirty="0">
                <a:latin typeface="Times New Roman" panose="02020603050405020304" pitchFamily="18" charset="0"/>
                <a:ea typeface="方正书宋简体"/>
              </a:rPr>
              <a:t>9-4  </a:t>
            </a:r>
            <a:r>
              <a:rPr lang="zh-CN" altLang="zh-CN" b="1" kern="100" dirty="0">
                <a:latin typeface="Times New Roman" panose="02020603050405020304" pitchFamily="18" charset="0"/>
                <a:ea typeface="方正书宋简体"/>
                <a:cs typeface="Times New Roman" panose="02020603050405020304" pitchFamily="18" charset="0"/>
              </a:rPr>
              <a:t>通过单击笤帚图标和圆点图标来控制</a:t>
            </a:r>
            <a:r>
              <a:rPr lang="en-US" altLang="zh-CN" b="1" kern="100" dirty="0">
                <a:latin typeface="Times New Roman" panose="02020603050405020304" pitchFamily="18" charset="0"/>
                <a:ea typeface="方正书宋简体"/>
              </a:rPr>
              <a:t>Charles</a:t>
            </a:r>
            <a:endParaRPr lang="zh-CN" altLang="en-US" b="1" dirty="0"/>
          </a:p>
        </p:txBody>
      </p:sp>
    </p:spTree>
    <p:extLst>
      <p:ext uri="{BB962C8B-B14F-4D97-AF65-F5344CB8AC3E}">
        <p14:creationId xmlns:p14="http://schemas.microsoft.com/office/powerpoint/2010/main" val="29066946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en-US" altLang="zh-CN" dirty="0" smtClean="0"/>
              <a:t>          </a:t>
            </a:r>
            <a:r>
              <a:rPr lang="zh-CN" altLang="zh-CN" dirty="0" smtClean="0"/>
              <a:t>在</a:t>
            </a:r>
            <a:r>
              <a:rPr lang="en-US" altLang="zh-CN" dirty="0"/>
              <a:t>Charles</a:t>
            </a:r>
            <a:r>
              <a:rPr lang="zh-CN" altLang="zh-CN" dirty="0"/>
              <a:t>启动时，系统自带浏览器的所有</a:t>
            </a:r>
            <a:r>
              <a:rPr lang="en-US" altLang="zh-CN" dirty="0"/>
              <a:t>HTTP</a:t>
            </a:r>
            <a:r>
              <a:rPr lang="zh-CN" altLang="zh-CN" dirty="0"/>
              <a:t>流量都会经过</a:t>
            </a:r>
            <a:r>
              <a:rPr lang="en-US" altLang="zh-CN" dirty="0"/>
              <a:t>Charles</a:t>
            </a:r>
            <a:r>
              <a:rPr lang="zh-CN" altLang="zh-CN" dirty="0"/>
              <a:t>，此时可以看到数据包，如图</a:t>
            </a:r>
            <a:r>
              <a:rPr lang="en-US" altLang="zh-CN" dirty="0"/>
              <a:t>9-5</a:t>
            </a:r>
            <a:r>
              <a:rPr lang="zh-CN" altLang="zh-CN" dirty="0"/>
              <a:t>所示。</a:t>
            </a:r>
          </a:p>
          <a:p>
            <a:endParaRPr lang="zh-CN" altLang="en-US" dirty="0"/>
          </a:p>
        </p:txBody>
      </p:sp>
      <p:pic>
        <p:nvPicPr>
          <p:cNvPr id="6146" name="图片 6"/>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36516" y="2662796"/>
            <a:ext cx="5540938" cy="3206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3357735" y="5913698"/>
            <a:ext cx="5931432" cy="369332"/>
          </a:xfrm>
          <a:prstGeom prst="rect">
            <a:avLst/>
          </a:prstGeom>
        </p:spPr>
        <p:txBody>
          <a:bodyPr wrap="none">
            <a:spAutoFit/>
          </a:bodyPr>
          <a:lstStyle/>
          <a:p>
            <a:r>
              <a:rPr lang="zh-CN" altLang="zh-CN" b="1" kern="100" dirty="0">
                <a:latin typeface="Times New Roman" panose="02020603050405020304" pitchFamily="18" charset="0"/>
                <a:ea typeface="方正书宋简体"/>
                <a:cs typeface="Times New Roman" panose="02020603050405020304" pitchFamily="18" charset="0"/>
              </a:rPr>
              <a:t>图</a:t>
            </a:r>
            <a:r>
              <a:rPr lang="en-US" altLang="zh-CN" b="1" kern="100" dirty="0">
                <a:latin typeface="Times New Roman" panose="02020603050405020304" pitchFamily="18" charset="0"/>
                <a:ea typeface="方正书宋简体"/>
              </a:rPr>
              <a:t>9-5  </a:t>
            </a:r>
            <a:r>
              <a:rPr lang="zh-CN" altLang="zh-CN" b="1" kern="100" dirty="0">
                <a:latin typeface="Times New Roman" panose="02020603050405020304" pitchFamily="18" charset="0"/>
                <a:ea typeface="方正书宋简体"/>
                <a:cs typeface="Times New Roman" panose="02020603050405020304" pitchFamily="18" charset="0"/>
              </a:rPr>
              <a:t>系统自带浏览器</a:t>
            </a:r>
            <a:r>
              <a:rPr lang="en-US" altLang="zh-CN" b="1" kern="100" dirty="0">
                <a:latin typeface="Times New Roman" panose="02020603050405020304" pitchFamily="18" charset="0"/>
                <a:ea typeface="方正书宋简体"/>
              </a:rPr>
              <a:t>Safari</a:t>
            </a:r>
            <a:r>
              <a:rPr lang="zh-CN" altLang="zh-CN" b="1" kern="100" dirty="0">
                <a:latin typeface="Times New Roman" panose="02020603050405020304" pitchFamily="18" charset="0"/>
                <a:ea typeface="方正书宋简体"/>
                <a:cs typeface="Times New Roman" panose="02020603050405020304" pitchFamily="18" charset="0"/>
              </a:rPr>
              <a:t>的数据包会自动经过</a:t>
            </a:r>
            <a:r>
              <a:rPr lang="en-US" altLang="zh-CN" b="1" kern="100" dirty="0">
                <a:latin typeface="Times New Roman" panose="02020603050405020304" pitchFamily="18" charset="0"/>
                <a:ea typeface="方正书宋简体"/>
              </a:rPr>
              <a:t>Charles</a:t>
            </a:r>
            <a:endParaRPr lang="zh-CN" altLang="en-US" b="1" dirty="0"/>
          </a:p>
        </p:txBody>
      </p:sp>
    </p:spTree>
    <p:extLst>
      <p:ext uri="{BB962C8B-B14F-4D97-AF65-F5344CB8AC3E}">
        <p14:creationId xmlns:p14="http://schemas.microsoft.com/office/powerpoint/2010/main" val="41066941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706987" y="2315427"/>
            <a:ext cx="5783022" cy="4023360"/>
          </a:xfrm>
        </p:spPr>
        <p:txBody>
          <a:bodyPr/>
          <a:lstStyle/>
          <a:p>
            <a:r>
              <a:rPr lang="en-US" altLang="zh-CN" dirty="0" smtClean="0"/>
              <a:t>         </a:t>
            </a:r>
            <a:r>
              <a:rPr lang="zh-CN" altLang="zh-CN" dirty="0" smtClean="0"/>
              <a:t>在</a:t>
            </a:r>
            <a:r>
              <a:rPr lang="zh-CN" altLang="zh-CN" dirty="0"/>
              <a:t>数据包非常多的情况下，使用</a:t>
            </a:r>
            <a:r>
              <a:rPr lang="en-US" altLang="zh-CN" dirty="0"/>
              <a:t>Charles</a:t>
            </a:r>
            <a:r>
              <a:rPr lang="zh-CN" altLang="zh-CN" dirty="0"/>
              <a:t>的过滤功能来对数据包进行过滤从而减少干扰。在</a:t>
            </a:r>
            <a:r>
              <a:rPr lang="en-US" altLang="zh-CN" dirty="0"/>
              <a:t>Filter</a:t>
            </a:r>
            <a:r>
              <a:rPr lang="zh-CN" altLang="zh-CN" dirty="0"/>
              <a:t>这一栏中输入域名，就可以显示只包含这个域名的数据包，如图</a:t>
            </a:r>
            <a:r>
              <a:rPr lang="en-US" altLang="zh-CN" dirty="0"/>
              <a:t>9-6</a:t>
            </a:r>
            <a:r>
              <a:rPr lang="zh-CN" altLang="zh-CN" dirty="0"/>
              <a:t>所示。</a:t>
            </a:r>
          </a:p>
          <a:p>
            <a:endParaRPr lang="zh-CN" altLang="en-US" dirty="0"/>
          </a:p>
        </p:txBody>
      </p:sp>
      <p:pic>
        <p:nvPicPr>
          <p:cNvPr id="7170" name="图片 1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039595" y="1946663"/>
            <a:ext cx="4830447" cy="39224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6880302" y="5969455"/>
            <a:ext cx="4878259" cy="369332"/>
          </a:xfrm>
          <a:prstGeom prst="rect">
            <a:avLst/>
          </a:prstGeom>
        </p:spPr>
        <p:txBody>
          <a:bodyPr wrap="none">
            <a:spAutoFit/>
          </a:bodyPr>
          <a:lstStyle/>
          <a:p>
            <a:r>
              <a:rPr lang="zh-CN" altLang="zh-CN" b="1" kern="100" dirty="0">
                <a:latin typeface="Times New Roman" panose="02020603050405020304" pitchFamily="18" charset="0"/>
                <a:ea typeface="方正书宋简体"/>
                <a:cs typeface="Times New Roman" panose="02020603050405020304" pitchFamily="18" charset="0"/>
              </a:rPr>
              <a:t>图</a:t>
            </a:r>
            <a:r>
              <a:rPr lang="en-US" altLang="zh-CN" b="1" kern="100" dirty="0">
                <a:latin typeface="Times New Roman" panose="02020603050405020304" pitchFamily="18" charset="0"/>
                <a:ea typeface="方正书宋简体"/>
              </a:rPr>
              <a:t>9-6  </a:t>
            </a:r>
            <a:r>
              <a:rPr lang="zh-CN" altLang="zh-CN" b="1" kern="100" dirty="0">
                <a:latin typeface="Times New Roman" panose="02020603050405020304" pitchFamily="18" charset="0"/>
                <a:ea typeface="方正书宋简体"/>
                <a:cs typeface="Times New Roman" panose="02020603050405020304" pitchFamily="18" charset="0"/>
              </a:rPr>
              <a:t>在</a:t>
            </a:r>
            <a:r>
              <a:rPr lang="en-US" altLang="zh-CN" b="1" kern="100" dirty="0">
                <a:latin typeface="Times New Roman" panose="02020603050405020304" pitchFamily="18" charset="0"/>
                <a:ea typeface="方正书宋简体"/>
              </a:rPr>
              <a:t>Filter</a:t>
            </a:r>
            <a:r>
              <a:rPr lang="zh-CN" altLang="zh-CN" b="1" kern="100" dirty="0">
                <a:latin typeface="Times New Roman" panose="02020603050405020304" pitchFamily="18" charset="0"/>
                <a:ea typeface="方正书宋简体"/>
                <a:cs typeface="Times New Roman" panose="02020603050405020304" pitchFamily="18" charset="0"/>
              </a:rPr>
              <a:t>中输入域名来对数据包进行过滤</a:t>
            </a:r>
            <a:endParaRPr lang="zh-CN" altLang="en-US" b="1" dirty="0"/>
          </a:p>
        </p:txBody>
      </p:sp>
    </p:spTree>
    <p:extLst>
      <p:ext uri="{BB962C8B-B14F-4D97-AF65-F5344CB8AC3E}">
        <p14:creationId xmlns:p14="http://schemas.microsoft.com/office/powerpoint/2010/main" val="14897396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en-US" altLang="zh-CN" dirty="0" smtClean="0"/>
              <a:t>         </a:t>
            </a:r>
            <a:r>
              <a:rPr lang="zh-CN" altLang="zh-CN" dirty="0" smtClean="0"/>
              <a:t>单击</a:t>
            </a:r>
            <a:r>
              <a:rPr lang="zh-CN" altLang="zh-CN" dirty="0"/>
              <a:t>“</a:t>
            </a:r>
            <a:r>
              <a:rPr lang="en-US" altLang="zh-CN" dirty="0"/>
              <a:t>Filter</a:t>
            </a:r>
            <a:r>
              <a:rPr lang="zh-CN" altLang="zh-CN" dirty="0"/>
              <a:t>”输入框下方的“</a:t>
            </a:r>
            <a:r>
              <a:rPr lang="en-US" altLang="zh-CN" dirty="0"/>
              <a:t>Contents</a:t>
            </a:r>
            <a:r>
              <a:rPr lang="zh-CN" altLang="zh-CN" dirty="0"/>
              <a:t>”按钮，查看数据包的详细信息，如图</a:t>
            </a:r>
            <a:r>
              <a:rPr lang="en-US" altLang="zh-CN" dirty="0"/>
              <a:t>9-7</a:t>
            </a:r>
            <a:r>
              <a:rPr lang="zh-CN" altLang="zh-CN" dirty="0"/>
              <a:t>所示。</a:t>
            </a:r>
          </a:p>
          <a:p>
            <a:endParaRPr lang="zh-CN" altLang="en-US" dirty="0"/>
          </a:p>
        </p:txBody>
      </p:sp>
      <p:pic>
        <p:nvPicPr>
          <p:cNvPr id="8194" name="图片 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73730" y="2709554"/>
            <a:ext cx="3810543" cy="31519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3263900" y="5869094"/>
            <a:ext cx="6227987" cy="369332"/>
          </a:xfrm>
          <a:prstGeom prst="rect">
            <a:avLst/>
          </a:prstGeom>
        </p:spPr>
        <p:txBody>
          <a:bodyPr wrap="none">
            <a:spAutoFit/>
          </a:bodyPr>
          <a:lstStyle/>
          <a:p>
            <a:r>
              <a:rPr lang="zh-CN" altLang="zh-CN" b="1" kern="100" dirty="0">
                <a:latin typeface="Times New Roman" panose="02020603050405020304" pitchFamily="18" charset="0"/>
                <a:ea typeface="方正书宋简体"/>
                <a:cs typeface="Times New Roman" panose="02020603050405020304" pitchFamily="18" charset="0"/>
              </a:rPr>
              <a:t>图</a:t>
            </a:r>
            <a:r>
              <a:rPr lang="en-US" altLang="zh-CN" b="1" kern="100" dirty="0">
                <a:latin typeface="Times New Roman" panose="02020603050405020304" pitchFamily="18" charset="0"/>
                <a:ea typeface="方正书宋简体"/>
              </a:rPr>
              <a:t>9-7  </a:t>
            </a:r>
            <a:r>
              <a:rPr lang="zh-CN" altLang="zh-CN" b="1" kern="100" dirty="0">
                <a:latin typeface="Times New Roman" panose="02020603050405020304" pitchFamily="18" charset="0"/>
                <a:ea typeface="方正书宋简体"/>
                <a:cs typeface="Times New Roman" panose="02020603050405020304" pitchFamily="18" charset="0"/>
              </a:rPr>
              <a:t>单击</a:t>
            </a:r>
            <a:r>
              <a:rPr lang="en-US" altLang="zh-CN" b="1" kern="100" dirty="0">
                <a:latin typeface="Times New Roman" panose="02020603050405020304" pitchFamily="18" charset="0"/>
                <a:ea typeface="方正书宋简体"/>
              </a:rPr>
              <a:t>Filter</a:t>
            </a:r>
            <a:r>
              <a:rPr lang="zh-CN" altLang="zh-CN" b="1" kern="100" dirty="0">
                <a:latin typeface="Times New Roman" panose="02020603050405020304" pitchFamily="18" charset="0"/>
                <a:ea typeface="方正书宋简体"/>
                <a:cs typeface="Times New Roman" panose="02020603050405020304" pitchFamily="18" charset="0"/>
              </a:rPr>
              <a:t>栏下面的“</a:t>
            </a:r>
            <a:r>
              <a:rPr lang="en-US" altLang="zh-CN" b="1" kern="100" dirty="0">
                <a:latin typeface="Times New Roman" panose="02020603050405020304" pitchFamily="18" charset="0"/>
                <a:ea typeface="方正书宋简体"/>
              </a:rPr>
              <a:t>Contents</a:t>
            </a:r>
            <a:r>
              <a:rPr lang="zh-CN" altLang="zh-CN" b="1" kern="100" dirty="0">
                <a:latin typeface="Times New Roman" panose="02020603050405020304" pitchFamily="18" charset="0"/>
                <a:ea typeface="方正书宋简体"/>
                <a:cs typeface="Times New Roman" panose="02020603050405020304" pitchFamily="18" charset="0"/>
              </a:rPr>
              <a:t>”按钮，查看详细信息</a:t>
            </a:r>
            <a:endParaRPr lang="zh-CN" altLang="en-US" b="1" dirty="0"/>
          </a:p>
        </p:txBody>
      </p:sp>
    </p:spTree>
    <p:extLst>
      <p:ext uri="{BB962C8B-B14F-4D97-AF65-F5344CB8AC3E}">
        <p14:creationId xmlns:p14="http://schemas.microsoft.com/office/powerpoint/2010/main" val="21862147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a:bodyPr>
          <a:lstStyle/>
          <a:p>
            <a:r>
              <a:rPr lang="en-US" altLang="zh-CN" dirty="0" smtClean="0"/>
              <a:t>         </a:t>
            </a:r>
            <a:r>
              <a:rPr lang="zh-CN" altLang="zh-CN" dirty="0" smtClean="0"/>
              <a:t>通过</a:t>
            </a:r>
            <a:r>
              <a:rPr lang="zh-CN" altLang="zh-CN" dirty="0"/>
              <a:t>单击图</a:t>
            </a:r>
            <a:r>
              <a:rPr lang="en-US" altLang="zh-CN" dirty="0"/>
              <a:t>9-7</a:t>
            </a:r>
            <a:r>
              <a:rPr lang="zh-CN" altLang="zh-CN" dirty="0"/>
              <a:t>中方框框住的各个选项卡，可以非常直观地观察到请求和返回的各种信息。</a:t>
            </a:r>
          </a:p>
          <a:p>
            <a:r>
              <a:rPr lang="en-US" altLang="zh-CN" dirty="0" smtClean="0"/>
              <a:t>         </a:t>
            </a:r>
            <a:r>
              <a:rPr lang="zh-CN" altLang="zh-CN" dirty="0" smtClean="0"/>
              <a:t>如果</a:t>
            </a:r>
            <a:r>
              <a:rPr lang="zh-CN" altLang="zh-CN" dirty="0"/>
              <a:t>浏览器是</a:t>
            </a:r>
            <a:r>
              <a:rPr lang="en-US" altLang="zh-CN" dirty="0"/>
              <a:t>Chrome</a:t>
            </a:r>
            <a:r>
              <a:rPr lang="zh-CN" altLang="zh-CN" dirty="0"/>
              <a:t>，在没有安装第三方代理插件的情况下，</a:t>
            </a:r>
            <a:r>
              <a:rPr lang="en-US" altLang="zh-CN" dirty="0"/>
              <a:t>Chrome</a:t>
            </a:r>
            <a:r>
              <a:rPr lang="zh-CN" altLang="zh-CN" dirty="0"/>
              <a:t>的</a:t>
            </a:r>
            <a:r>
              <a:rPr lang="en-US" altLang="zh-CN" dirty="0"/>
              <a:t>HTTP</a:t>
            </a:r>
            <a:r>
              <a:rPr lang="zh-CN" altLang="zh-CN" dirty="0"/>
              <a:t>流量都会经过</a:t>
            </a:r>
            <a:r>
              <a:rPr lang="en-US" altLang="zh-CN" dirty="0"/>
              <a:t>Charles</a:t>
            </a:r>
            <a:r>
              <a:rPr lang="zh-CN" altLang="zh-CN" dirty="0"/>
              <a:t>。但是如果安装了第三方的类似于</a:t>
            </a:r>
            <a:r>
              <a:rPr lang="en-US" altLang="zh-CN" dirty="0" err="1"/>
              <a:t>SwitchyOmega</a:t>
            </a:r>
            <a:r>
              <a:rPr lang="zh-CN" altLang="zh-CN" dirty="0"/>
              <a:t>这种代理插件，那么就可以在插件里面添加一个代理，代理</a:t>
            </a:r>
            <a:r>
              <a:rPr lang="en-US" altLang="zh-CN" dirty="0"/>
              <a:t>IP</a:t>
            </a:r>
            <a:r>
              <a:rPr lang="zh-CN" altLang="zh-CN" dirty="0"/>
              <a:t>为</a:t>
            </a:r>
            <a:r>
              <a:rPr lang="en-US" altLang="zh-CN" dirty="0"/>
              <a:t>127.0.0.1</a:t>
            </a:r>
            <a:r>
              <a:rPr lang="zh-CN" altLang="zh-CN" dirty="0"/>
              <a:t>，端口为</a:t>
            </a:r>
            <a:r>
              <a:rPr lang="en-US" altLang="zh-CN" dirty="0"/>
              <a:t>8888</a:t>
            </a:r>
            <a:r>
              <a:rPr lang="zh-CN" altLang="zh-CN" dirty="0"/>
              <a:t>，如图</a:t>
            </a:r>
            <a:r>
              <a:rPr lang="en-US" altLang="zh-CN" dirty="0"/>
              <a:t>9-8</a:t>
            </a:r>
            <a:r>
              <a:rPr lang="zh-CN" altLang="zh-CN" dirty="0"/>
              <a:t>所示</a:t>
            </a:r>
            <a:r>
              <a:rPr lang="zh-CN" altLang="zh-CN" dirty="0" smtClean="0"/>
              <a:t>。</a:t>
            </a:r>
            <a:endParaRPr lang="zh-CN" altLang="zh-CN" dirty="0"/>
          </a:p>
        </p:txBody>
      </p:sp>
      <p:pic>
        <p:nvPicPr>
          <p:cNvPr id="4" name="Picture 2" descr="C:\Program Files\Microsoft Office\MEDIA\CAGCAT10\j0186002.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458074" y="4375306"/>
            <a:ext cx="1775765" cy="18251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72499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图片 8"/>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152600" y="1954639"/>
            <a:ext cx="5994593" cy="3768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2564780" y="5849036"/>
            <a:ext cx="7170235" cy="369332"/>
          </a:xfrm>
          <a:prstGeom prst="rect">
            <a:avLst/>
          </a:prstGeom>
        </p:spPr>
        <p:txBody>
          <a:bodyPr wrap="square">
            <a:spAutoFit/>
          </a:bodyPr>
          <a:lstStyle/>
          <a:p>
            <a:pPr algn="ctr"/>
            <a:r>
              <a:rPr lang="zh-CN" altLang="zh-CN" b="1" kern="100" dirty="0">
                <a:latin typeface="Times New Roman" panose="02020603050405020304" pitchFamily="18" charset="0"/>
                <a:ea typeface="方正书宋简体"/>
                <a:cs typeface="Times New Roman" panose="02020603050405020304" pitchFamily="18" charset="0"/>
              </a:rPr>
              <a:t>图</a:t>
            </a:r>
            <a:r>
              <a:rPr lang="en-US" altLang="zh-CN" b="1" kern="100" dirty="0">
                <a:latin typeface="Times New Roman" panose="02020603050405020304" pitchFamily="18" charset="0"/>
                <a:ea typeface="方正书宋简体"/>
              </a:rPr>
              <a:t>9-8  </a:t>
            </a:r>
            <a:r>
              <a:rPr lang="zh-CN" altLang="zh-CN" b="1" kern="100" dirty="0">
                <a:latin typeface="Times New Roman" panose="02020603050405020304" pitchFamily="18" charset="0"/>
                <a:ea typeface="方正书宋简体"/>
                <a:cs typeface="Times New Roman" panose="02020603050405020304" pitchFamily="18" charset="0"/>
              </a:rPr>
              <a:t>在</a:t>
            </a:r>
            <a:r>
              <a:rPr lang="en-US" altLang="zh-CN" b="1" kern="100" dirty="0" err="1">
                <a:latin typeface="Times New Roman" panose="02020603050405020304" pitchFamily="18" charset="0"/>
                <a:ea typeface="方正书宋简体"/>
              </a:rPr>
              <a:t>SwitchyOmega</a:t>
            </a:r>
            <a:r>
              <a:rPr lang="zh-CN" altLang="zh-CN" b="1" kern="100" dirty="0">
                <a:latin typeface="Times New Roman" panose="02020603050405020304" pitchFamily="18" charset="0"/>
                <a:ea typeface="方正书宋简体"/>
                <a:cs typeface="Times New Roman" panose="02020603050405020304" pitchFamily="18" charset="0"/>
              </a:rPr>
              <a:t>中配置代理</a:t>
            </a:r>
            <a:r>
              <a:rPr lang="en-US" altLang="zh-CN" b="1" kern="100" dirty="0">
                <a:latin typeface="Times New Roman" panose="02020603050405020304" pitchFamily="18" charset="0"/>
                <a:ea typeface="方正书宋简体"/>
              </a:rPr>
              <a:t>IP</a:t>
            </a:r>
            <a:r>
              <a:rPr lang="zh-CN" altLang="zh-CN" b="1" kern="100" dirty="0">
                <a:latin typeface="Times New Roman" panose="02020603050405020304" pitchFamily="18" charset="0"/>
                <a:ea typeface="方正书宋简体"/>
                <a:cs typeface="Times New Roman" panose="02020603050405020304" pitchFamily="18" charset="0"/>
              </a:rPr>
              <a:t>和端口使网络请求经过</a:t>
            </a:r>
            <a:r>
              <a:rPr lang="en-US" altLang="zh-CN" b="1" kern="100" dirty="0">
                <a:latin typeface="Times New Roman" panose="02020603050405020304" pitchFamily="18" charset="0"/>
                <a:ea typeface="方正书宋简体"/>
              </a:rPr>
              <a:t>Charles</a:t>
            </a:r>
            <a:endParaRPr lang="zh-CN" altLang="en-US" b="1" dirty="0"/>
          </a:p>
        </p:txBody>
      </p:sp>
    </p:spTree>
    <p:extLst>
      <p:ext uri="{BB962C8B-B14F-4D97-AF65-F5344CB8AC3E}">
        <p14:creationId xmlns:p14="http://schemas.microsoft.com/office/powerpoint/2010/main" val="14819033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68351" y="2168899"/>
            <a:ext cx="5664820" cy="4023360"/>
          </a:xfrm>
        </p:spPr>
        <p:txBody>
          <a:bodyPr/>
          <a:lstStyle/>
          <a:p>
            <a:r>
              <a:rPr lang="en-US" altLang="zh-CN" dirty="0" smtClean="0"/>
              <a:t>        </a:t>
            </a:r>
            <a:r>
              <a:rPr lang="zh-CN" altLang="zh-CN" dirty="0" smtClean="0"/>
              <a:t>在</a:t>
            </a:r>
            <a:r>
              <a:rPr lang="en-US" altLang="zh-CN" dirty="0"/>
              <a:t>Chrome</a:t>
            </a:r>
            <a:r>
              <a:rPr lang="zh-CN" altLang="zh-CN" dirty="0"/>
              <a:t>使用这个代理的情况下，就可以正常让</a:t>
            </a:r>
            <a:r>
              <a:rPr lang="en-US" altLang="zh-CN" dirty="0"/>
              <a:t>Charles</a:t>
            </a:r>
            <a:r>
              <a:rPr lang="zh-CN" altLang="zh-CN" dirty="0"/>
              <a:t>监控流量了，如图</a:t>
            </a:r>
            <a:r>
              <a:rPr lang="en-US" altLang="zh-CN" dirty="0"/>
              <a:t>9-9</a:t>
            </a:r>
            <a:r>
              <a:rPr lang="zh-CN" altLang="zh-CN" dirty="0"/>
              <a:t>所示。</a:t>
            </a:r>
          </a:p>
          <a:p>
            <a:r>
              <a:rPr lang="en-US" altLang="zh-CN" dirty="0" smtClean="0"/>
              <a:t>        </a:t>
            </a:r>
            <a:r>
              <a:rPr lang="zh-CN" altLang="zh-CN" dirty="0" smtClean="0"/>
              <a:t>计算机上的任意软件，如果支持自定义代理的功能，那么设置代理</a:t>
            </a:r>
            <a:r>
              <a:rPr lang="en-US" altLang="zh-CN" dirty="0" smtClean="0"/>
              <a:t>IP</a:t>
            </a:r>
            <a:r>
              <a:rPr lang="zh-CN" altLang="zh-CN" dirty="0" smtClean="0"/>
              <a:t>为</a:t>
            </a:r>
            <a:r>
              <a:rPr lang="en-US" altLang="zh-CN" dirty="0" smtClean="0"/>
              <a:t>127.0.0.1</a:t>
            </a:r>
            <a:r>
              <a:rPr lang="zh-CN" altLang="zh-CN" dirty="0" smtClean="0"/>
              <a:t>，端口为</a:t>
            </a:r>
            <a:r>
              <a:rPr lang="en-US" altLang="zh-CN" dirty="0" smtClean="0"/>
              <a:t>8888</a:t>
            </a:r>
            <a:r>
              <a:rPr lang="zh-CN" altLang="zh-CN" dirty="0" smtClean="0"/>
              <a:t>，也可以让</a:t>
            </a:r>
            <a:r>
              <a:rPr lang="en-US" altLang="zh-CN" dirty="0" smtClean="0"/>
              <a:t>Charles</a:t>
            </a:r>
            <a:r>
              <a:rPr lang="zh-CN" altLang="zh-CN" dirty="0" smtClean="0"/>
              <a:t>监控这个软件。</a:t>
            </a:r>
          </a:p>
          <a:p>
            <a:endParaRPr lang="zh-CN" altLang="en-US" dirty="0"/>
          </a:p>
          <a:p>
            <a:endParaRPr lang="zh-CN" altLang="en-US" dirty="0"/>
          </a:p>
        </p:txBody>
      </p:sp>
      <p:pic>
        <p:nvPicPr>
          <p:cNvPr id="10242" name="Picture 2" descr="图9-9"/>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83874" y="2108370"/>
            <a:ext cx="5480663" cy="31749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5668537" y="5545928"/>
            <a:ext cx="6096000" cy="646331"/>
          </a:xfrm>
          <a:prstGeom prst="rect">
            <a:avLst/>
          </a:prstGeom>
        </p:spPr>
        <p:txBody>
          <a:bodyPr>
            <a:spAutoFit/>
          </a:bodyPr>
          <a:lstStyle/>
          <a:p>
            <a:pPr algn="ctr"/>
            <a:r>
              <a:rPr lang="zh-CN" altLang="zh-CN" b="1" kern="100" dirty="0">
                <a:latin typeface="Times New Roman" panose="02020603050405020304" pitchFamily="18" charset="0"/>
                <a:ea typeface="方正书宋简体"/>
                <a:cs typeface="Times New Roman" panose="02020603050405020304" pitchFamily="18" charset="0"/>
              </a:rPr>
              <a:t>图</a:t>
            </a:r>
            <a:r>
              <a:rPr lang="en-US" altLang="zh-CN" b="1" kern="100" dirty="0">
                <a:latin typeface="Times New Roman" panose="02020603050405020304" pitchFamily="18" charset="0"/>
                <a:ea typeface="方正书宋简体"/>
              </a:rPr>
              <a:t>9-9  </a:t>
            </a:r>
            <a:r>
              <a:rPr lang="zh-CN" altLang="zh-CN" b="1" kern="100" dirty="0">
                <a:latin typeface="Times New Roman" panose="02020603050405020304" pitchFamily="18" charset="0"/>
                <a:ea typeface="方正书宋简体"/>
                <a:cs typeface="Times New Roman" panose="02020603050405020304" pitchFamily="18" charset="0"/>
              </a:rPr>
              <a:t>让</a:t>
            </a:r>
            <a:r>
              <a:rPr lang="en-US" altLang="zh-CN" b="1" kern="100" dirty="0">
                <a:latin typeface="Times New Roman" panose="02020603050405020304" pitchFamily="18" charset="0"/>
                <a:ea typeface="方正书宋简体"/>
              </a:rPr>
              <a:t>Chrome</a:t>
            </a:r>
            <a:r>
              <a:rPr lang="zh-CN" altLang="zh-CN" b="1" kern="100" dirty="0">
                <a:latin typeface="Times New Roman" panose="02020603050405020304" pitchFamily="18" charset="0"/>
                <a:ea typeface="方正书宋简体"/>
                <a:cs typeface="Times New Roman" panose="02020603050405020304" pitchFamily="18" charset="0"/>
              </a:rPr>
              <a:t>的流量经过</a:t>
            </a:r>
            <a:r>
              <a:rPr lang="en-US" altLang="zh-CN" b="1" kern="100" dirty="0">
                <a:latin typeface="Times New Roman" panose="02020603050405020304" pitchFamily="18" charset="0"/>
                <a:ea typeface="方正书宋简体"/>
              </a:rPr>
              <a:t>Charles</a:t>
            </a:r>
            <a:r>
              <a:rPr lang="zh-CN" altLang="zh-CN" b="1" kern="100" dirty="0">
                <a:latin typeface="Times New Roman" panose="02020603050405020304" pitchFamily="18" charset="0"/>
                <a:ea typeface="方正书宋简体"/>
                <a:cs typeface="Times New Roman" panose="02020603050405020304" pitchFamily="18" charset="0"/>
              </a:rPr>
              <a:t>以后，</a:t>
            </a:r>
            <a:r>
              <a:rPr lang="en-US" altLang="zh-CN" b="1" kern="100" dirty="0">
                <a:latin typeface="Times New Roman" panose="02020603050405020304" pitchFamily="18" charset="0"/>
                <a:ea typeface="方正书宋简体"/>
              </a:rPr>
              <a:t>Charles</a:t>
            </a:r>
            <a:r>
              <a:rPr lang="zh-CN" altLang="zh-CN" b="1" kern="100" dirty="0">
                <a:latin typeface="Times New Roman" panose="02020603050405020304" pitchFamily="18" charset="0"/>
                <a:ea typeface="方正书宋简体"/>
                <a:cs typeface="Times New Roman" panose="02020603050405020304" pitchFamily="18" charset="0"/>
              </a:rPr>
              <a:t>可以抓取</a:t>
            </a:r>
            <a:r>
              <a:rPr lang="en-US" altLang="zh-CN" b="1" kern="100" dirty="0">
                <a:latin typeface="Times New Roman" panose="02020603050405020304" pitchFamily="18" charset="0"/>
                <a:ea typeface="方正书宋简体"/>
              </a:rPr>
              <a:t>Chrome</a:t>
            </a:r>
            <a:r>
              <a:rPr lang="zh-CN" altLang="zh-CN" b="1" kern="100" dirty="0">
                <a:latin typeface="Times New Roman" panose="02020603050405020304" pitchFamily="18" charset="0"/>
                <a:ea typeface="方正书宋简体"/>
                <a:cs typeface="Times New Roman" panose="02020603050405020304" pitchFamily="18" charset="0"/>
              </a:rPr>
              <a:t>的数据包</a:t>
            </a:r>
            <a:endParaRPr lang="zh-CN" altLang="en-US" b="1" dirty="0"/>
          </a:p>
        </p:txBody>
      </p:sp>
    </p:spTree>
    <p:extLst>
      <p:ext uri="{BB962C8B-B14F-4D97-AF65-F5344CB8AC3E}">
        <p14:creationId xmlns:p14="http://schemas.microsoft.com/office/powerpoint/2010/main" val="4189702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46771" y="2315427"/>
            <a:ext cx="6625567" cy="4023360"/>
          </a:xfrm>
        </p:spPr>
        <p:txBody>
          <a:bodyPr/>
          <a:lstStyle/>
          <a:p>
            <a:r>
              <a:rPr lang="en-US" altLang="zh-CN" dirty="0" smtClean="0"/>
              <a:t>        </a:t>
            </a:r>
            <a:r>
              <a:rPr lang="zh-CN" altLang="zh-CN" dirty="0" smtClean="0"/>
              <a:t>当</a:t>
            </a:r>
            <a:r>
              <a:rPr lang="en-US" altLang="zh-CN" dirty="0"/>
              <a:t>Charles</a:t>
            </a:r>
            <a:r>
              <a:rPr lang="zh-CN" altLang="zh-CN" dirty="0"/>
              <a:t>抓包以后，在</a:t>
            </a:r>
            <a:r>
              <a:rPr lang="en-US" altLang="zh-CN" dirty="0"/>
              <a:t>Mac OS</a:t>
            </a:r>
            <a:r>
              <a:rPr lang="zh-CN" altLang="zh-CN" dirty="0"/>
              <a:t>系统下可以按</a:t>
            </a:r>
            <a:r>
              <a:rPr lang="en-US" altLang="zh-CN" dirty="0" err="1"/>
              <a:t>Command+F</a:t>
            </a:r>
            <a:r>
              <a:rPr lang="zh-CN" altLang="zh-CN" dirty="0"/>
              <a:t>组合键，在</a:t>
            </a:r>
            <a:r>
              <a:rPr lang="en-US" altLang="zh-CN" dirty="0"/>
              <a:t>Windows</a:t>
            </a:r>
            <a:r>
              <a:rPr lang="zh-CN" altLang="zh-CN" dirty="0"/>
              <a:t>系统下按</a:t>
            </a:r>
            <a:r>
              <a:rPr lang="en-US" altLang="zh-CN" dirty="0" err="1"/>
              <a:t>Ctrl+F</a:t>
            </a:r>
            <a:r>
              <a:rPr lang="zh-CN" altLang="zh-CN" dirty="0"/>
              <a:t>组合键打开</a:t>
            </a:r>
            <a:r>
              <a:rPr lang="en-US" altLang="zh-CN" dirty="0"/>
              <a:t>Charles</a:t>
            </a:r>
            <a:r>
              <a:rPr lang="zh-CN" altLang="zh-CN" dirty="0"/>
              <a:t>进行搜索，如图</a:t>
            </a:r>
            <a:r>
              <a:rPr lang="en-US" altLang="zh-CN" dirty="0"/>
              <a:t>9-10</a:t>
            </a:r>
            <a:r>
              <a:rPr lang="zh-CN" altLang="zh-CN" dirty="0"/>
              <a:t>所示。</a:t>
            </a:r>
          </a:p>
          <a:p>
            <a:endParaRPr lang="zh-CN" altLang="en-US" dirty="0"/>
          </a:p>
        </p:txBody>
      </p:sp>
      <p:pic>
        <p:nvPicPr>
          <p:cNvPr id="11266" name="Picture 2" descr="图9-10"/>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452190" y="2112344"/>
            <a:ext cx="3846093" cy="3597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7452190" y="5969455"/>
            <a:ext cx="4049507" cy="369332"/>
          </a:xfrm>
          <a:prstGeom prst="rect">
            <a:avLst/>
          </a:prstGeom>
        </p:spPr>
        <p:txBody>
          <a:bodyPr wrap="none">
            <a:spAutoFit/>
          </a:bodyPr>
          <a:lstStyle/>
          <a:p>
            <a:r>
              <a:rPr lang="zh-CN" altLang="zh-CN" b="1" kern="100" dirty="0">
                <a:latin typeface="Times New Roman" panose="02020603050405020304" pitchFamily="18" charset="0"/>
                <a:ea typeface="方正书宋简体"/>
                <a:cs typeface="Times New Roman" panose="02020603050405020304" pitchFamily="18" charset="0"/>
              </a:rPr>
              <a:t>图</a:t>
            </a:r>
            <a:r>
              <a:rPr lang="en-US" altLang="zh-CN" b="1" kern="100" dirty="0">
                <a:latin typeface="Times New Roman" panose="02020603050405020304" pitchFamily="18" charset="0"/>
                <a:ea typeface="方正书宋简体"/>
              </a:rPr>
              <a:t>9-10  </a:t>
            </a:r>
            <a:r>
              <a:rPr lang="zh-CN" altLang="zh-CN" b="1" kern="100" dirty="0">
                <a:latin typeface="Times New Roman" panose="02020603050405020304" pitchFamily="18" charset="0"/>
                <a:ea typeface="方正书宋简体"/>
                <a:cs typeface="Times New Roman" panose="02020603050405020304" pitchFamily="18" charset="0"/>
              </a:rPr>
              <a:t>在</a:t>
            </a:r>
            <a:r>
              <a:rPr lang="en-US" altLang="zh-CN" b="1" kern="100" dirty="0">
                <a:latin typeface="Times New Roman" panose="02020603050405020304" pitchFamily="18" charset="0"/>
                <a:ea typeface="方正书宋简体"/>
              </a:rPr>
              <a:t>Charles</a:t>
            </a:r>
            <a:r>
              <a:rPr lang="zh-CN" altLang="zh-CN" b="1" kern="100" dirty="0">
                <a:latin typeface="Times New Roman" panose="02020603050405020304" pitchFamily="18" charset="0"/>
                <a:ea typeface="方正书宋简体"/>
                <a:cs typeface="Times New Roman" panose="02020603050405020304" pitchFamily="18" charset="0"/>
              </a:rPr>
              <a:t>的搜索界面进行搜索</a:t>
            </a:r>
            <a:endParaRPr lang="zh-CN" altLang="en-US" b="1" dirty="0"/>
          </a:p>
        </p:txBody>
      </p:sp>
    </p:spTree>
    <p:extLst>
      <p:ext uri="{BB962C8B-B14F-4D97-AF65-F5344CB8AC3E}">
        <p14:creationId xmlns:p14="http://schemas.microsoft.com/office/powerpoint/2010/main" val="23077431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23384" y="2254286"/>
            <a:ext cx="5876693" cy="4023360"/>
          </a:xfrm>
        </p:spPr>
        <p:txBody>
          <a:bodyPr/>
          <a:lstStyle/>
          <a:p>
            <a:r>
              <a:rPr lang="en-US" altLang="zh-CN" dirty="0" smtClean="0"/>
              <a:t>        </a:t>
            </a:r>
            <a:r>
              <a:rPr lang="zh-CN" altLang="zh-CN" dirty="0" smtClean="0"/>
              <a:t>双击</a:t>
            </a:r>
            <a:r>
              <a:rPr lang="zh-CN" altLang="zh-CN" dirty="0"/>
              <a:t>搜索出来的结果，</a:t>
            </a:r>
            <a:r>
              <a:rPr lang="en-US" altLang="zh-CN" dirty="0"/>
              <a:t>Charles</a:t>
            </a:r>
            <a:r>
              <a:rPr lang="zh-CN" altLang="zh-CN" dirty="0"/>
              <a:t>就会自动跳转到对应的数据包上。</a:t>
            </a:r>
          </a:p>
          <a:p>
            <a:r>
              <a:rPr lang="en-US" altLang="zh-CN" dirty="0" smtClean="0"/>
              <a:t>        </a:t>
            </a:r>
            <a:r>
              <a:rPr lang="zh-CN" altLang="zh-CN" dirty="0" smtClean="0"/>
              <a:t>有</a:t>
            </a:r>
            <a:r>
              <a:rPr lang="zh-CN" altLang="zh-CN" dirty="0"/>
              <a:t>一点需要注意，</a:t>
            </a:r>
            <a:r>
              <a:rPr lang="en-US" altLang="zh-CN" dirty="0"/>
              <a:t>JSON</a:t>
            </a:r>
            <a:r>
              <a:rPr lang="zh-CN" altLang="zh-CN" dirty="0"/>
              <a:t>里面的中文是无法直接搜索到的，如图</a:t>
            </a:r>
            <a:r>
              <a:rPr lang="en-US" altLang="zh-CN" dirty="0"/>
              <a:t>9-11</a:t>
            </a:r>
            <a:r>
              <a:rPr lang="zh-CN" altLang="zh-CN" dirty="0"/>
              <a:t>所示。</a:t>
            </a:r>
          </a:p>
          <a:p>
            <a:endParaRPr lang="zh-CN" altLang="en-US" dirty="0"/>
          </a:p>
        </p:txBody>
      </p:sp>
      <p:pic>
        <p:nvPicPr>
          <p:cNvPr id="12290" name="图片 7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698095" y="1863994"/>
            <a:ext cx="4342626" cy="40578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5894844" y="6009836"/>
            <a:ext cx="5949129" cy="369332"/>
          </a:xfrm>
          <a:prstGeom prst="rect">
            <a:avLst/>
          </a:prstGeom>
        </p:spPr>
        <p:txBody>
          <a:bodyPr wrap="none">
            <a:spAutoFit/>
          </a:bodyPr>
          <a:lstStyle/>
          <a:p>
            <a:r>
              <a:rPr lang="zh-CN" altLang="zh-CN" b="1" kern="100" dirty="0">
                <a:latin typeface="Times New Roman" panose="02020603050405020304" pitchFamily="18" charset="0"/>
                <a:ea typeface="方正书宋简体"/>
                <a:cs typeface="Times New Roman" panose="02020603050405020304" pitchFamily="18" charset="0"/>
              </a:rPr>
              <a:t>图</a:t>
            </a:r>
            <a:r>
              <a:rPr lang="en-US" altLang="zh-CN" b="1" kern="100" dirty="0">
                <a:latin typeface="Times New Roman" panose="02020603050405020304" pitchFamily="18" charset="0"/>
                <a:ea typeface="方正书宋简体"/>
              </a:rPr>
              <a:t>9-11  </a:t>
            </a:r>
            <a:r>
              <a:rPr lang="zh-CN" altLang="zh-CN" b="1" kern="100" dirty="0">
                <a:latin typeface="Times New Roman" panose="02020603050405020304" pitchFamily="18" charset="0"/>
                <a:ea typeface="方正书宋简体"/>
                <a:cs typeface="Times New Roman" panose="02020603050405020304" pitchFamily="18" charset="0"/>
              </a:rPr>
              <a:t>异步请求返回的</a:t>
            </a:r>
            <a:r>
              <a:rPr lang="en-US" altLang="zh-CN" b="1" kern="100" dirty="0">
                <a:latin typeface="Times New Roman" panose="02020603050405020304" pitchFamily="18" charset="0"/>
                <a:ea typeface="方正书宋简体"/>
              </a:rPr>
              <a:t>JSON</a:t>
            </a:r>
            <a:r>
              <a:rPr lang="zh-CN" altLang="zh-CN" b="1" kern="100" dirty="0">
                <a:latin typeface="Times New Roman" panose="02020603050405020304" pitchFamily="18" charset="0"/>
                <a:ea typeface="方正书宋简体"/>
                <a:cs typeface="Times New Roman" panose="02020603050405020304" pitchFamily="18" charset="0"/>
              </a:rPr>
              <a:t>数据中的中文不能直接搜索</a:t>
            </a:r>
            <a:endParaRPr lang="zh-CN" altLang="en-US" b="1" dirty="0"/>
          </a:p>
        </p:txBody>
      </p:sp>
    </p:spTree>
    <p:extLst>
      <p:ext uri="{BB962C8B-B14F-4D97-AF65-F5344CB8AC3E}">
        <p14:creationId xmlns:p14="http://schemas.microsoft.com/office/powerpoint/2010/main" val="37618027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第</a:t>
            </a:r>
            <a:r>
              <a:rPr lang="en-US" altLang="zh-CN" dirty="0" smtClean="0"/>
              <a:t>9</a:t>
            </a:r>
            <a:r>
              <a:rPr lang="zh-CN" altLang="en-US" dirty="0" smtClean="0"/>
              <a:t>章  </a:t>
            </a:r>
            <a:r>
              <a:rPr lang="zh-CN" altLang="zh-CN" dirty="0" smtClean="0"/>
              <a:t>抓</a:t>
            </a:r>
            <a:r>
              <a:rPr lang="zh-CN" altLang="zh-CN" dirty="0"/>
              <a:t>包与中间人爬虫</a:t>
            </a:r>
          </a:p>
        </p:txBody>
      </p:sp>
      <p:sp>
        <p:nvSpPr>
          <p:cNvPr id="3" name="内容占位符 2"/>
          <p:cNvSpPr>
            <a:spLocks noGrp="1"/>
          </p:cNvSpPr>
          <p:nvPr>
            <p:ph idx="1"/>
          </p:nvPr>
        </p:nvSpPr>
        <p:spPr>
          <a:xfrm>
            <a:off x="200722" y="1845734"/>
            <a:ext cx="11675327" cy="4499310"/>
          </a:xfrm>
        </p:spPr>
        <p:txBody>
          <a:bodyPr>
            <a:normAutofit/>
          </a:bodyPr>
          <a:lstStyle/>
          <a:p>
            <a:r>
              <a:rPr lang="en-US" altLang="zh-CN" dirty="0" smtClean="0"/>
              <a:t>         </a:t>
            </a:r>
            <a:r>
              <a:rPr lang="zh-CN" altLang="zh-CN" dirty="0" smtClean="0"/>
              <a:t>网页</a:t>
            </a:r>
            <a:r>
              <a:rPr lang="zh-CN" altLang="zh-CN" dirty="0"/>
              <a:t>爬虫叫作“</a:t>
            </a:r>
            <a:r>
              <a:rPr lang="en-US" altLang="zh-CN" dirty="0"/>
              <a:t>Web Crawler</a:t>
            </a:r>
            <a:r>
              <a:rPr lang="zh-CN" altLang="zh-CN" dirty="0"/>
              <a:t>”，但实际上，除了网页以外，还有很多其他地方可以爬取数据，所有这些地方的爬虫合在一起才叫作“</a:t>
            </a:r>
            <a:r>
              <a:rPr lang="en-US" altLang="zh-CN" dirty="0"/>
              <a:t>Spider</a:t>
            </a:r>
            <a:r>
              <a:rPr lang="zh-CN" altLang="zh-CN" dirty="0"/>
              <a:t>”</a:t>
            </a:r>
            <a:r>
              <a:rPr lang="zh-CN" altLang="zh-CN" dirty="0" smtClean="0"/>
              <a:t>。</a:t>
            </a:r>
            <a:endParaRPr lang="en-US" altLang="zh-CN" dirty="0" smtClean="0"/>
          </a:p>
          <a:p>
            <a:r>
              <a:rPr lang="en-US" altLang="zh-CN" dirty="0"/>
              <a:t> </a:t>
            </a:r>
            <a:r>
              <a:rPr lang="en-US" altLang="zh-CN" dirty="0" smtClean="0"/>
              <a:t>        </a:t>
            </a:r>
            <a:r>
              <a:rPr lang="zh-CN" altLang="zh-CN" dirty="0" smtClean="0"/>
              <a:t>在</a:t>
            </a:r>
            <a:r>
              <a:rPr lang="zh-CN" altLang="zh-CN" dirty="0"/>
              <a:t>前面的章节，爬虫爬取的对象主要是计算机网页。本章将会讲到手机</a:t>
            </a:r>
            <a:r>
              <a:rPr lang="en-US" altLang="zh-CN" dirty="0"/>
              <a:t>App</a:t>
            </a:r>
            <a:r>
              <a:rPr lang="zh-CN" altLang="zh-CN" dirty="0"/>
              <a:t>爬虫、微信小程序爬虫和中间人爬虫。</a:t>
            </a:r>
          </a:p>
          <a:p>
            <a:r>
              <a:rPr lang="en-US" altLang="zh-CN" dirty="0" smtClean="0"/>
              <a:t>         </a:t>
            </a:r>
            <a:r>
              <a:rPr lang="zh-CN" altLang="zh-CN" dirty="0" smtClean="0"/>
              <a:t>通过</a:t>
            </a:r>
            <a:r>
              <a:rPr lang="zh-CN" altLang="zh-CN" dirty="0"/>
              <a:t>这一章的学习，你将会掌握如下知识。</a:t>
            </a:r>
          </a:p>
          <a:p>
            <a:pPr marL="0" indent="0">
              <a:buNone/>
            </a:pPr>
            <a:r>
              <a:rPr lang="zh-CN" altLang="zh-CN" dirty="0"/>
              <a:t>（</a:t>
            </a:r>
            <a:r>
              <a:rPr lang="en-US" altLang="zh-CN" dirty="0"/>
              <a:t>1</a:t>
            </a:r>
            <a:r>
              <a:rPr lang="zh-CN" altLang="zh-CN" dirty="0"/>
              <a:t>）使用</a:t>
            </a:r>
            <a:r>
              <a:rPr lang="en-US" altLang="zh-CN" dirty="0"/>
              <a:t>Charles</a:t>
            </a:r>
            <a:r>
              <a:rPr lang="zh-CN" altLang="zh-CN" dirty="0"/>
              <a:t>抓取</a:t>
            </a:r>
            <a:r>
              <a:rPr lang="en-US" altLang="zh-CN" dirty="0"/>
              <a:t>App</a:t>
            </a:r>
            <a:r>
              <a:rPr lang="zh-CN" altLang="zh-CN" dirty="0"/>
              <a:t>和微信小程序的数据包。</a:t>
            </a:r>
          </a:p>
          <a:p>
            <a:pPr marL="0" indent="0">
              <a:buNone/>
            </a:pPr>
            <a:r>
              <a:rPr lang="zh-CN" altLang="zh-CN" dirty="0"/>
              <a:t>（</a:t>
            </a:r>
            <a:r>
              <a:rPr lang="en-US" altLang="zh-CN" dirty="0"/>
              <a:t>2</a:t>
            </a:r>
            <a:r>
              <a:rPr lang="zh-CN" altLang="zh-CN" dirty="0"/>
              <a:t>）使用</a:t>
            </a:r>
            <a:r>
              <a:rPr lang="en-US" altLang="zh-CN" dirty="0" err="1"/>
              <a:t>mitmproxy</a:t>
            </a:r>
            <a:r>
              <a:rPr lang="zh-CN" altLang="zh-CN" dirty="0"/>
              <a:t>开发中间人爬虫。</a:t>
            </a:r>
          </a:p>
          <a:p>
            <a:r>
              <a:rPr lang="en-US" altLang="zh-CN" dirty="0"/>
              <a:t> </a:t>
            </a:r>
            <a:endParaRPr lang="zh-CN" altLang="zh-CN" dirty="0"/>
          </a:p>
        </p:txBody>
      </p:sp>
      <p:pic>
        <p:nvPicPr>
          <p:cNvPr id="4" name="Picture 2" descr="C:\Program Files\Microsoft Office\MEDIA\CAGCAT10\j0292982.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574687" y="4219189"/>
            <a:ext cx="1843430" cy="18196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3879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088566" y="2102211"/>
            <a:ext cx="5067114" cy="4023360"/>
          </a:xfrm>
        </p:spPr>
        <p:txBody>
          <a:bodyPr/>
          <a:lstStyle/>
          <a:p>
            <a:r>
              <a:rPr lang="en-US" altLang="zh-CN" dirty="0" smtClean="0"/>
              <a:t>         </a:t>
            </a:r>
            <a:r>
              <a:rPr lang="zh-CN" altLang="zh-CN" dirty="0" smtClean="0"/>
              <a:t>为了</a:t>
            </a:r>
            <a:r>
              <a:rPr lang="zh-CN" altLang="zh-CN" dirty="0"/>
              <a:t>搜索到中文，需要首先在</a:t>
            </a:r>
            <a:r>
              <a:rPr lang="en-US" altLang="zh-CN" dirty="0"/>
              <a:t>Python</a:t>
            </a:r>
            <a:r>
              <a:rPr lang="zh-CN" altLang="zh-CN" dirty="0"/>
              <a:t>里面创建一个带中文的字典或者列表，然后把它转换成</a:t>
            </a:r>
            <a:r>
              <a:rPr lang="en-US" altLang="zh-CN" dirty="0"/>
              <a:t>JSON</a:t>
            </a:r>
            <a:r>
              <a:rPr lang="zh-CN" altLang="zh-CN" dirty="0"/>
              <a:t>，再从</a:t>
            </a:r>
            <a:r>
              <a:rPr lang="en-US" altLang="zh-CN" dirty="0"/>
              <a:t>JSON</a:t>
            </a:r>
            <a:r>
              <a:rPr lang="zh-CN" altLang="zh-CN" dirty="0"/>
              <a:t>中复制出中文对应的</a:t>
            </a:r>
            <a:r>
              <a:rPr lang="en-US" altLang="zh-CN" dirty="0"/>
              <a:t>Unicode</a:t>
            </a:r>
            <a:r>
              <a:rPr lang="zh-CN" altLang="zh-CN" dirty="0"/>
              <a:t>码来进行搜索，如图</a:t>
            </a:r>
            <a:r>
              <a:rPr lang="en-US" altLang="zh-CN" dirty="0"/>
              <a:t>9-12</a:t>
            </a:r>
            <a:r>
              <a:rPr lang="zh-CN" altLang="zh-CN" dirty="0"/>
              <a:t>所示。</a:t>
            </a:r>
          </a:p>
          <a:p>
            <a:endParaRPr lang="zh-CN" altLang="en-US" dirty="0"/>
          </a:p>
        </p:txBody>
      </p:sp>
      <p:pic>
        <p:nvPicPr>
          <p:cNvPr id="13314" name="图片 12"/>
          <p:cNvPicPr>
            <a:picLocks noChangeAspect="1" noChangeArrowheads="1"/>
          </p:cNvPicPr>
          <p:nvPr/>
        </p:nvPicPr>
        <p:blipFill>
          <a:blip r:embed="rId2" cstate="print">
            <a:extLst>
              <a:ext uri="{28A0092B-C50C-407E-A947-70E740481C1C}">
                <a14:useLocalDpi xmlns:a14="http://schemas.microsoft.com/office/drawing/2010/main" val="0"/>
              </a:ext>
            </a:extLst>
          </a:blip>
          <a:srcRect r="504"/>
          <a:stretch>
            <a:fillRect/>
          </a:stretch>
        </p:blipFill>
        <p:spPr bwMode="auto">
          <a:xfrm>
            <a:off x="1408731" y="1845734"/>
            <a:ext cx="4144576" cy="38923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178420" y="5894949"/>
            <a:ext cx="7014118" cy="369332"/>
          </a:xfrm>
          <a:prstGeom prst="rect">
            <a:avLst/>
          </a:prstGeom>
        </p:spPr>
        <p:txBody>
          <a:bodyPr wrap="square">
            <a:spAutoFit/>
          </a:bodyPr>
          <a:lstStyle/>
          <a:p>
            <a:pPr algn="ctr"/>
            <a:r>
              <a:rPr lang="zh-CN" altLang="zh-CN" b="1" kern="100" dirty="0">
                <a:latin typeface="Times New Roman" panose="02020603050405020304" pitchFamily="18" charset="0"/>
                <a:ea typeface="方正书宋简体"/>
                <a:cs typeface="Times New Roman" panose="02020603050405020304" pitchFamily="18" charset="0"/>
              </a:rPr>
              <a:t>图</a:t>
            </a:r>
            <a:r>
              <a:rPr lang="en-US" altLang="zh-CN" b="1" kern="100" dirty="0">
                <a:latin typeface="Times New Roman" panose="02020603050405020304" pitchFamily="18" charset="0"/>
                <a:ea typeface="方正书宋简体"/>
              </a:rPr>
              <a:t>9-12  </a:t>
            </a:r>
            <a:r>
              <a:rPr lang="zh-CN" altLang="zh-CN" b="1" kern="100" dirty="0">
                <a:latin typeface="Times New Roman" panose="02020603050405020304" pitchFamily="18" charset="0"/>
                <a:ea typeface="方正书宋简体"/>
                <a:cs typeface="Times New Roman" panose="02020603050405020304" pitchFamily="18" charset="0"/>
              </a:rPr>
              <a:t>首先使用</a:t>
            </a:r>
            <a:r>
              <a:rPr lang="en-US" altLang="zh-CN" b="1" kern="100" dirty="0">
                <a:latin typeface="Times New Roman" panose="02020603050405020304" pitchFamily="18" charset="0"/>
                <a:ea typeface="方正书宋简体"/>
              </a:rPr>
              <a:t>Python</a:t>
            </a:r>
            <a:r>
              <a:rPr lang="zh-CN" altLang="zh-CN" b="1" kern="100" dirty="0">
                <a:latin typeface="Times New Roman" panose="02020603050405020304" pitchFamily="18" charset="0"/>
                <a:ea typeface="方正书宋简体"/>
                <a:cs typeface="Times New Roman" panose="02020603050405020304" pitchFamily="18" charset="0"/>
              </a:rPr>
              <a:t>把中文转换为</a:t>
            </a:r>
            <a:r>
              <a:rPr lang="en-US" altLang="zh-CN" b="1" kern="100" dirty="0">
                <a:latin typeface="Times New Roman" panose="02020603050405020304" pitchFamily="18" charset="0"/>
                <a:ea typeface="方正书宋简体"/>
              </a:rPr>
              <a:t>Unicode</a:t>
            </a:r>
            <a:r>
              <a:rPr lang="zh-CN" altLang="zh-CN" b="1" kern="100" dirty="0">
                <a:latin typeface="Times New Roman" panose="02020603050405020304" pitchFamily="18" charset="0"/>
                <a:ea typeface="方正书宋简体"/>
                <a:cs typeface="Times New Roman" panose="02020603050405020304" pitchFamily="18" charset="0"/>
              </a:rPr>
              <a:t>码再通过</a:t>
            </a:r>
            <a:r>
              <a:rPr lang="en-US" altLang="zh-CN" b="1" kern="100" dirty="0">
                <a:latin typeface="Times New Roman" panose="02020603050405020304" pitchFamily="18" charset="0"/>
                <a:ea typeface="方正书宋简体"/>
              </a:rPr>
              <a:t>Charles</a:t>
            </a:r>
            <a:r>
              <a:rPr lang="zh-CN" altLang="zh-CN" b="1" kern="100" dirty="0">
                <a:latin typeface="Times New Roman" panose="02020603050405020304" pitchFamily="18" charset="0"/>
                <a:ea typeface="方正书宋简体"/>
                <a:cs typeface="Times New Roman" panose="02020603050405020304" pitchFamily="18" charset="0"/>
              </a:rPr>
              <a:t>搜索</a:t>
            </a:r>
            <a:endParaRPr lang="zh-CN" altLang="en-US" b="1" dirty="0"/>
          </a:p>
        </p:txBody>
      </p:sp>
    </p:spTree>
    <p:extLst>
      <p:ext uri="{BB962C8B-B14F-4D97-AF65-F5344CB8AC3E}">
        <p14:creationId xmlns:p14="http://schemas.microsoft.com/office/powerpoint/2010/main" val="7534035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074977" y="2155361"/>
            <a:ext cx="4790564" cy="4023360"/>
          </a:xfrm>
        </p:spPr>
        <p:txBody>
          <a:bodyPr/>
          <a:lstStyle/>
          <a:p>
            <a:r>
              <a:rPr lang="en-US" altLang="zh-CN" dirty="0">
                <a:solidFill>
                  <a:srgbClr val="C00000"/>
                </a:solidFill>
              </a:rPr>
              <a:t>3</a:t>
            </a:r>
            <a:r>
              <a:rPr lang="zh-CN" altLang="zh-CN" dirty="0">
                <a:solidFill>
                  <a:srgbClr val="C00000"/>
                </a:solidFill>
              </a:rPr>
              <a:t>．抓取</a:t>
            </a:r>
            <a:r>
              <a:rPr lang="en-US" altLang="zh-CN" dirty="0">
                <a:solidFill>
                  <a:srgbClr val="C00000"/>
                </a:solidFill>
              </a:rPr>
              <a:t>HTTPS</a:t>
            </a:r>
            <a:r>
              <a:rPr lang="zh-CN" altLang="zh-CN" dirty="0">
                <a:solidFill>
                  <a:srgbClr val="C00000"/>
                </a:solidFill>
              </a:rPr>
              <a:t>数据包</a:t>
            </a:r>
          </a:p>
          <a:p>
            <a:r>
              <a:rPr lang="en-US" altLang="zh-CN" dirty="0" smtClean="0"/>
              <a:t>        </a:t>
            </a:r>
            <a:r>
              <a:rPr lang="zh-CN" altLang="zh-CN" dirty="0" smtClean="0"/>
              <a:t>如果</a:t>
            </a:r>
            <a:r>
              <a:rPr lang="zh-CN" altLang="zh-CN" dirty="0"/>
              <a:t>使用</a:t>
            </a:r>
            <a:r>
              <a:rPr lang="en-US" altLang="zh-CN" dirty="0"/>
              <a:t>Charles</a:t>
            </a:r>
            <a:r>
              <a:rPr lang="zh-CN" altLang="zh-CN" dirty="0"/>
              <a:t>直接抓取</a:t>
            </a:r>
            <a:r>
              <a:rPr lang="en-US" altLang="zh-CN" dirty="0"/>
              <a:t>HTTPS</a:t>
            </a:r>
            <a:r>
              <a:rPr lang="zh-CN" altLang="zh-CN" dirty="0"/>
              <a:t>的数据包，就会出现大量的</a:t>
            </a:r>
            <a:r>
              <a:rPr lang="en-US" altLang="zh-CN" dirty="0"/>
              <a:t>Method</a:t>
            </a:r>
            <a:r>
              <a:rPr lang="zh-CN" altLang="zh-CN" dirty="0"/>
              <a:t>为</a:t>
            </a:r>
            <a:r>
              <a:rPr lang="en-US" altLang="zh-CN" dirty="0"/>
              <a:t>CONNECT</a:t>
            </a:r>
            <a:r>
              <a:rPr lang="zh-CN" altLang="zh-CN" dirty="0"/>
              <a:t>的请求，但是这些请求又全部都会失败，如图</a:t>
            </a:r>
            <a:r>
              <a:rPr lang="en-US" altLang="zh-CN" dirty="0"/>
              <a:t>9-13</a:t>
            </a:r>
            <a:r>
              <a:rPr lang="zh-CN" altLang="zh-CN" dirty="0"/>
              <a:t>所示。</a:t>
            </a:r>
          </a:p>
          <a:p>
            <a:endParaRPr lang="zh-CN" altLang="en-US" dirty="0"/>
          </a:p>
        </p:txBody>
      </p:sp>
      <p:pic>
        <p:nvPicPr>
          <p:cNvPr id="14338" name="图片 1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15631" y="2155361"/>
            <a:ext cx="5628352" cy="3141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6223699" y="5869094"/>
            <a:ext cx="5968301" cy="369332"/>
          </a:xfrm>
          <a:prstGeom prst="rect">
            <a:avLst/>
          </a:prstGeom>
        </p:spPr>
        <p:txBody>
          <a:bodyPr wrap="none">
            <a:spAutoFit/>
          </a:bodyPr>
          <a:lstStyle/>
          <a:p>
            <a:r>
              <a:rPr lang="zh-CN" altLang="zh-CN" b="1" kern="100" dirty="0">
                <a:latin typeface="Times New Roman" panose="02020603050405020304" pitchFamily="18" charset="0"/>
                <a:ea typeface="方正书宋简体"/>
                <a:cs typeface="Times New Roman" panose="02020603050405020304" pitchFamily="18" charset="0"/>
              </a:rPr>
              <a:t>图</a:t>
            </a:r>
            <a:r>
              <a:rPr lang="en-US" altLang="zh-CN" b="1" kern="100" dirty="0">
                <a:latin typeface="Times New Roman" panose="02020603050405020304" pitchFamily="18" charset="0"/>
                <a:ea typeface="方正书宋简体"/>
              </a:rPr>
              <a:t>9-13  </a:t>
            </a:r>
            <a:r>
              <a:rPr lang="zh-CN" altLang="zh-CN" b="1" kern="100" dirty="0">
                <a:latin typeface="Times New Roman" panose="02020603050405020304" pitchFamily="18" charset="0"/>
                <a:ea typeface="方正书宋简体"/>
                <a:cs typeface="Times New Roman" panose="02020603050405020304" pitchFamily="18" charset="0"/>
              </a:rPr>
              <a:t>用</a:t>
            </a:r>
            <a:r>
              <a:rPr lang="en-US" altLang="zh-CN" b="1" kern="100" dirty="0">
                <a:latin typeface="Times New Roman" panose="02020603050405020304" pitchFamily="18" charset="0"/>
                <a:ea typeface="方正书宋简体"/>
              </a:rPr>
              <a:t>Charles</a:t>
            </a:r>
            <a:r>
              <a:rPr lang="zh-CN" altLang="zh-CN" b="1" kern="100" dirty="0">
                <a:latin typeface="Times New Roman" panose="02020603050405020304" pitchFamily="18" charset="0"/>
                <a:ea typeface="方正书宋简体"/>
                <a:cs typeface="Times New Roman" panose="02020603050405020304" pitchFamily="18" charset="0"/>
              </a:rPr>
              <a:t>抓取</a:t>
            </a:r>
            <a:r>
              <a:rPr lang="en-US" altLang="zh-CN" b="1" kern="100" dirty="0">
                <a:latin typeface="Times New Roman" panose="02020603050405020304" pitchFamily="18" charset="0"/>
                <a:ea typeface="方正书宋简体"/>
              </a:rPr>
              <a:t>HTTPS</a:t>
            </a:r>
            <a:r>
              <a:rPr lang="zh-CN" altLang="zh-CN" b="1" kern="100" dirty="0">
                <a:latin typeface="Times New Roman" panose="02020603050405020304" pitchFamily="18" charset="0"/>
                <a:ea typeface="方正书宋简体"/>
                <a:cs typeface="Times New Roman" panose="02020603050405020304" pitchFamily="18" charset="0"/>
              </a:rPr>
              <a:t>数据包时的请求会大量失败</a:t>
            </a:r>
            <a:endParaRPr lang="zh-CN" altLang="en-US" b="1" dirty="0"/>
          </a:p>
        </p:txBody>
      </p:sp>
    </p:spTree>
    <p:extLst>
      <p:ext uri="{BB962C8B-B14F-4D97-AF65-F5344CB8AC3E}">
        <p14:creationId xmlns:p14="http://schemas.microsoft.com/office/powerpoint/2010/main" val="31433467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en-US" altLang="zh-CN" dirty="0" smtClean="0"/>
              <a:t>           </a:t>
            </a:r>
            <a:r>
              <a:rPr lang="zh-CN" altLang="zh-CN" dirty="0" smtClean="0"/>
              <a:t>出现</a:t>
            </a:r>
            <a:r>
              <a:rPr lang="zh-CN" altLang="zh-CN" dirty="0"/>
              <a:t>这种情况，是因为没有安装</a:t>
            </a:r>
            <a:r>
              <a:rPr lang="en-US" altLang="zh-CN" dirty="0"/>
              <a:t>SSL</a:t>
            </a:r>
            <a:r>
              <a:rPr lang="zh-CN" altLang="zh-CN" dirty="0"/>
              <a:t>证书导致的。要安装</a:t>
            </a:r>
            <a:r>
              <a:rPr lang="en-US" altLang="zh-CN" dirty="0"/>
              <a:t>SSL</a:t>
            </a:r>
            <a:r>
              <a:rPr lang="zh-CN" altLang="zh-CN" dirty="0"/>
              <a:t>证书，可选择菜单栏的“</a:t>
            </a:r>
            <a:r>
              <a:rPr lang="en-US" altLang="zh-CN" dirty="0"/>
              <a:t>Help</a:t>
            </a:r>
            <a:r>
              <a:rPr lang="zh-CN" altLang="zh-CN" dirty="0"/>
              <a:t>”</a:t>
            </a:r>
            <a:r>
              <a:rPr lang="en-US" altLang="zh-CN" dirty="0"/>
              <a:t>- </a:t>
            </a:r>
            <a:r>
              <a:rPr lang="zh-CN" altLang="zh-CN" dirty="0"/>
              <a:t>“</a:t>
            </a:r>
            <a:r>
              <a:rPr lang="en-US" altLang="zh-CN" dirty="0"/>
              <a:t>SSL </a:t>
            </a:r>
            <a:r>
              <a:rPr lang="en-US" altLang="zh-CN" dirty="0" err="1"/>
              <a:t>Proxying</a:t>
            </a:r>
            <a:r>
              <a:rPr lang="zh-CN" altLang="zh-CN" dirty="0"/>
              <a:t>”</a:t>
            </a:r>
            <a:r>
              <a:rPr lang="en-US" altLang="zh-CN" dirty="0"/>
              <a:t>-</a:t>
            </a:r>
            <a:r>
              <a:rPr lang="zh-CN" altLang="zh-CN" dirty="0"/>
              <a:t>“</a:t>
            </a:r>
            <a:r>
              <a:rPr lang="en-US" altLang="zh-CN" dirty="0"/>
              <a:t>Install Charles Root Certificate</a:t>
            </a:r>
            <a:r>
              <a:rPr lang="zh-CN" altLang="zh-CN" dirty="0"/>
              <a:t>”命令，如图</a:t>
            </a:r>
            <a:r>
              <a:rPr lang="en-US" altLang="zh-CN" dirty="0"/>
              <a:t>9-14</a:t>
            </a:r>
            <a:r>
              <a:rPr lang="zh-CN" altLang="zh-CN" dirty="0"/>
              <a:t>所示。</a:t>
            </a:r>
          </a:p>
          <a:p>
            <a:endParaRPr lang="zh-CN" altLang="en-US" dirty="0"/>
          </a:p>
        </p:txBody>
      </p:sp>
      <p:pic>
        <p:nvPicPr>
          <p:cNvPr id="15362" name="图片 16"/>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19448" y="3261598"/>
            <a:ext cx="9414061" cy="24589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4065659" y="5869094"/>
            <a:ext cx="4121641" cy="369332"/>
          </a:xfrm>
          <a:prstGeom prst="rect">
            <a:avLst/>
          </a:prstGeom>
        </p:spPr>
        <p:txBody>
          <a:bodyPr wrap="none">
            <a:spAutoFit/>
          </a:bodyPr>
          <a:lstStyle/>
          <a:p>
            <a:r>
              <a:rPr lang="zh-CN" altLang="zh-CN" b="1" kern="100" dirty="0">
                <a:latin typeface="Times New Roman" panose="02020603050405020304" pitchFamily="18" charset="0"/>
                <a:ea typeface="方正书宋简体"/>
                <a:cs typeface="Times New Roman" panose="02020603050405020304" pitchFamily="18" charset="0"/>
              </a:rPr>
              <a:t>图</a:t>
            </a:r>
            <a:r>
              <a:rPr lang="en-US" altLang="zh-CN" b="1" kern="100" dirty="0">
                <a:latin typeface="Times New Roman" panose="02020603050405020304" pitchFamily="18" charset="0"/>
                <a:ea typeface="方正书宋简体"/>
              </a:rPr>
              <a:t>9-14  </a:t>
            </a:r>
            <a:r>
              <a:rPr lang="zh-CN" altLang="zh-CN" b="1" kern="100" dirty="0">
                <a:latin typeface="Times New Roman" panose="02020603050405020304" pitchFamily="18" charset="0"/>
                <a:ea typeface="方正书宋简体"/>
                <a:cs typeface="Times New Roman" panose="02020603050405020304" pitchFamily="18" charset="0"/>
              </a:rPr>
              <a:t>通过菜单栏命令来安装</a:t>
            </a:r>
            <a:r>
              <a:rPr lang="en-US" altLang="zh-CN" b="1" kern="100" dirty="0">
                <a:latin typeface="Times New Roman" panose="02020603050405020304" pitchFamily="18" charset="0"/>
                <a:ea typeface="方正书宋简体"/>
              </a:rPr>
              <a:t>SSL</a:t>
            </a:r>
            <a:r>
              <a:rPr lang="zh-CN" altLang="zh-CN" b="1" kern="100" dirty="0">
                <a:latin typeface="Times New Roman" panose="02020603050405020304" pitchFamily="18" charset="0"/>
                <a:ea typeface="方正书宋简体"/>
                <a:cs typeface="Times New Roman" panose="02020603050405020304" pitchFamily="18" charset="0"/>
              </a:rPr>
              <a:t>证书</a:t>
            </a:r>
            <a:endParaRPr lang="zh-CN" altLang="en-US" b="1" dirty="0"/>
          </a:p>
        </p:txBody>
      </p:sp>
    </p:spTree>
    <p:extLst>
      <p:ext uri="{BB962C8B-B14F-4D97-AF65-F5344CB8AC3E}">
        <p14:creationId xmlns:p14="http://schemas.microsoft.com/office/powerpoint/2010/main" val="17790809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en-US" altLang="zh-CN" dirty="0" smtClean="0"/>
              <a:t>         </a:t>
            </a:r>
            <a:r>
              <a:rPr lang="zh-CN" altLang="zh-CN" dirty="0" smtClean="0"/>
              <a:t>对于</a:t>
            </a:r>
            <a:r>
              <a:rPr lang="en-US" altLang="zh-CN" dirty="0"/>
              <a:t>Mac OS</a:t>
            </a:r>
            <a:r>
              <a:rPr lang="zh-CN" altLang="zh-CN" dirty="0"/>
              <a:t>系统，“钥匙串访问”窗口会自动弹出来，</a:t>
            </a:r>
            <a:r>
              <a:rPr lang="en-US" altLang="zh-CN" dirty="0"/>
              <a:t>Charles</a:t>
            </a:r>
            <a:r>
              <a:rPr lang="zh-CN" altLang="zh-CN" dirty="0"/>
              <a:t>的证书已经出现在了其中，如图</a:t>
            </a:r>
            <a:r>
              <a:rPr lang="en-US" altLang="zh-CN" dirty="0"/>
              <a:t>9-15</a:t>
            </a:r>
            <a:r>
              <a:rPr lang="zh-CN" altLang="zh-CN" dirty="0"/>
              <a:t>所示。</a:t>
            </a:r>
          </a:p>
          <a:p>
            <a:endParaRPr lang="zh-CN" altLang="en-US" dirty="0"/>
          </a:p>
        </p:txBody>
      </p:sp>
      <p:pic>
        <p:nvPicPr>
          <p:cNvPr id="16386" name="图片 18"/>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28908" y="2722351"/>
            <a:ext cx="5024437" cy="3184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3334690" y="6009837"/>
            <a:ext cx="5676554" cy="369332"/>
          </a:xfrm>
          <a:prstGeom prst="rect">
            <a:avLst/>
          </a:prstGeom>
        </p:spPr>
        <p:txBody>
          <a:bodyPr wrap="none">
            <a:spAutoFit/>
          </a:bodyPr>
          <a:lstStyle/>
          <a:p>
            <a:r>
              <a:rPr lang="zh-CN" altLang="zh-CN" b="1" kern="100" dirty="0">
                <a:latin typeface="Times New Roman" panose="02020603050405020304" pitchFamily="18" charset="0"/>
                <a:ea typeface="方正书宋简体"/>
                <a:cs typeface="Times New Roman" panose="02020603050405020304" pitchFamily="18" charset="0"/>
              </a:rPr>
              <a:t>图</a:t>
            </a:r>
            <a:r>
              <a:rPr lang="en-US" altLang="zh-CN" b="1" kern="100" dirty="0">
                <a:latin typeface="Times New Roman" panose="02020603050405020304" pitchFamily="18" charset="0"/>
                <a:ea typeface="方正书宋简体"/>
              </a:rPr>
              <a:t>9-15  Charles</a:t>
            </a:r>
            <a:r>
              <a:rPr lang="zh-CN" altLang="zh-CN" b="1" kern="100" dirty="0">
                <a:latin typeface="Times New Roman" panose="02020603050405020304" pitchFamily="18" charset="0"/>
                <a:ea typeface="方正书宋简体"/>
                <a:cs typeface="Times New Roman" panose="02020603050405020304" pitchFamily="18" charset="0"/>
              </a:rPr>
              <a:t>的证书已经被安装到了系统的钥匙串中</a:t>
            </a:r>
            <a:endParaRPr lang="zh-CN" altLang="en-US" b="1" dirty="0"/>
          </a:p>
        </p:txBody>
      </p:sp>
    </p:spTree>
    <p:extLst>
      <p:ext uri="{BB962C8B-B14F-4D97-AF65-F5344CB8AC3E}">
        <p14:creationId xmlns:p14="http://schemas.microsoft.com/office/powerpoint/2010/main" val="25816167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35259" y="1845734"/>
            <a:ext cx="10905892" cy="4023360"/>
          </a:xfrm>
        </p:spPr>
        <p:txBody>
          <a:bodyPr/>
          <a:lstStyle/>
          <a:p>
            <a:r>
              <a:rPr lang="en-US" altLang="zh-CN" dirty="0" smtClean="0"/>
              <a:t>         </a:t>
            </a:r>
            <a:r>
              <a:rPr lang="zh-CN" altLang="zh-CN" dirty="0" smtClean="0"/>
              <a:t>双击</a:t>
            </a:r>
            <a:r>
              <a:rPr lang="en-US" altLang="zh-CN" dirty="0"/>
              <a:t>Charles</a:t>
            </a:r>
            <a:r>
              <a:rPr lang="zh-CN" altLang="zh-CN" dirty="0"/>
              <a:t>证书所在的这一行，在新打开的窗口中展开“信任”三角形按钮，将“使用此证书时”设定为“始终信任”，如图</a:t>
            </a:r>
            <a:r>
              <a:rPr lang="en-US" altLang="zh-CN" dirty="0"/>
              <a:t>9-16</a:t>
            </a:r>
            <a:r>
              <a:rPr lang="zh-CN" altLang="zh-CN" dirty="0"/>
              <a:t>所示。</a:t>
            </a:r>
          </a:p>
          <a:p>
            <a:r>
              <a:rPr lang="en-US" altLang="zh-CN" dirty="0" smtClean="0"/>
              <a:t>         </a:t>
            </a:r>
            <a:r>
              <a:rPr lang="zh-CN" altLang="zh-CN" dirty="0" smtClean="0"/>
              <a:t>关闭</a:t>
            </a:r>
            <a:r>
              <a:rPr lang="zh-CN" altLang="zh-CN" dirty="0"/>
              <a:t>这个弹出来的窗口，系统会自动弹出输入密码的窗口，输入密码以后，证书就安装好了。</a:t>
            </a:r>
          </a:p>
          <a:p>
            <a:r>
              <a:rPr lang="en-US" altLang="zh-CN" dirty="0" smtClean="0"/>
              <a:t>          </a:t>
            </a:r>
            <a:r>
              <a:rPr lang="zh-CN" altLang="zh-CN" dirty="0" smtClean="0"/>
              <a:t>对于</a:t>
            </a:r>
            <a:r>
              <a:rPr lang="en-US" altLang="zh-CN" dirty="0"/>
              <a:t>Windows</a:t>
            </a:r>
            <a:r>
              <a:rPr lang="zh-CN" altLang="zh-CN" dirty="0"/>
              <a:t>系统，选择菜单栏中的“</a:t>
            </a:r>
            <a:r>
              <a:rPr lang="en-US" altLang="zh-CN" dirty="0"/>
              <a:t>Help</a:t>
            </a:r>
            <a:r>
              <a:rPr lang="zh-CN" altLang="zh-CN" dirty="0"/>
              <a:t>”</a:t>
            </a:r>
            <a:r>
              <a:rPr lang="en-US" altLang="zh-CN" dirty="0"/>
              <a:t>- </a:t>
            </a:r>
            <a:r>
              <a:rPr lang="zh-CN" altLang="zh-CN" dirty="0"/>
              <a:t>“</a:t>
            </a:r>
            <a:r>
              <a:rPr lang="en-US" altLang="zh-CN" dirty="0"/>
              <a:t>SSL </a:t>
            </a:r>
            <a:r>
              <a:rPr lang="en-US" altLang="zh-CN" dirty="0" err="1"/>
              <a:t>Proxying</a:t>
            </a:r>
            <a:r>
              <a:rPr lang="zh-CN" altLang="zh-CN" dirty="0"/>
              <a:t>”</a:t>
            </a:r>
            <a:r>
              <a:rPr lang="en-US" altLang="zh-CN" dirty="0"/>
              <a:t>-</a:t>
            </a:r>
            <a:r>
              <a:rPr lang="zh-CN" altLang="zh-CN" dirty="0"/>
              <a:t>“</a:t>
            </a:r>
            <a:r>
              <a:rPr lang="en-US" altLang="zh-CN" dirty="0"/>
              <a:t>Install Charles Root Certificate</a:t>
            </a:r>
            <a:r>
              <a:rPr lang="zh-CN" altLang="zh-CN" dirty="0"/>
              <a:t>”会自动弹出证书信息，如图</a:t>
            </a:r>
            <a:r>
              <a:rPr lang="en-US" altLang="zh-CN" dirty="0"/>
              <a:t>9-17</a:t>
            </a:r>
            <a:r>
              <a:rPr lang="zh-CN" altLang="zh-CN" dirty="0"/>
              <a:t>所示。</a:t>
            </a:r>
          </a:p>
          <a:p>
            <a:endParaRPr lang="zh-CN" altLang="en-US" dirty="0"/>
          </a:p>
        </p:txBody>
      </p:sp>
    </p:spTree>
    <p:extLst>
      <p:ext uri="{BB962C8B-B14F-4D97-AF65-F5344CB8AC3E}">
        <p14:creationId xmlns:p14="http://schemas.microsoft.com/office/powerpoint/2010/main" val="42458091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图片 19"/>
          <p:cNvPicPr>
            <a:picLocks noChangeAspect="1" noChangeArrowheads="1"/>
          </p:cNvPicPr>
          <p:nvPr/>
        </p:nvPicPr>
        <p:blipFill>
          <a:blip r:embed="rId2">
            <a:extLst>
              <a:ext uri="{28A0092B-C50C-407E-A947-70E740481C1C}">
                <a14:useLocalDpi xmlns:a14="http://schemas.microsoft.com/office/drawing/2010/main" val="0"/>
              </a:ext>
            </a:extLst>
          </a:blip>
          <a:srcRect b="2232"/>
          <a:stretch>
            <a:fillRect/>
          </a:stretch>
        </p:blipFill>
        <p:spPr bwMode="auto">
          <a:xfrm>
            <a:off x="1565934" y="2160042"/>
            <a:ext cx="4165177" cy="342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1" name="Picture 3" descr="图9-17"/>
          <p:cNvPicPr>
            <a:picLocks noChangeAspect="1" noChangeArrowheads="1"/>
          </p:cNvPicPr>
          <p:nvPr/>
        </p:nvPicPr>
        <p:blipFill>
          <a:blip r:embed="rId3" cstate="print">
            <a:extLst>
              <a:ext uri="{28A0092B-C50C-407E-A947-70E740481C1C}">
                <a14:useLocalDpi xmlns:a14="http://schemas.microsoft.com/office/drawing/2010/main" val="0"/>
              </a:ext>
            </a:extLst>
          </a:blip>
          <a:srcRect l="761" t="900" r="836" b="870"/>
          <a:stretch>
            <a:fillRect/>
          </a:stretch>
        </p:blipFill>
        <p:spPr bwMode="auto">
          <a:xfrm>
            <a:off x="8100547" y="1842135"/>
            <a:ext cx="3284847" cy="4057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457201" y="5899887"/>
            <a:ext cx="11307336" cy="369332"/>
          </a:xfrm>
          <a:prstGeom prst="rect">
            <a:avLst/>
          </a:prstGeom>
        </p:spPr>
        <p:txBody>
          <a:bodyPr wrap="square">
            <a:spAutoFit/>
          </a:bodyPr>
          <a:lstStyle/>
          <a:p>
            <a:pPr algn="just">
              <a:spcAft>
                <a:spcPts val="600"/>
              </a:spcAft>
            </a:pPr>
            <a:r>
              <a:rPr lang="zh-CN" altLang="zh-CN" b="1" kern="100" dirty="0">
                <a:latin typeface="方正兰亭黑简体"/>
                <a:cs typeface="Times New Roman" panose="02020603050405020304" pitchFamily="18" charset="0"/>
              </a:rPr>
              <a:t> 图</a:t>
            </a:r>
            <a:r>
              <a:rPr lang="en-US" altLang="zh-CN" b="1" kern="100" dirty="0">
                <a:latin typeface="方正兰亭黑简体"/>
                <a:cs typeface="Times New Roman" panose="02020603050405020304" pitchFamily="18" charset="0"/>
              </a:rPr>
              <a:t>9-16  </a:t>
            </a:r>
            <a:r>
              <a:rPr lang="zh-CN" altLang="zh-CN" b="1" kern="100" dirty="0">
                <a:latin typeface="方正兰亭黑简体"/>
                <a:cs typeface="Times New Roman" panose="02020603050405020304" pitchFamily="18" charset="0"/>
              </a:rPr>
              <a:t>展开“信任”三角形按钮并将</a:t>
            </a:r>
            <a:r>
              <a:rPr lang="en-US" altLang="zh-CN" b="1" kern="100" dirty="0">
                <a:latin typeface="方正兰亭黑简体"/>
                <a:cs typeface="Times New Roman" panose="02020603050405020304" pitchFamily="18" charset="0"/>
              </a:rPr>
              <a:t>Charles</a:t>
            </a:r>
            <a:r>
              <a:rPr lang="zh-CN" altLang="zh-CN" b="1" kern="100" dirty="0">
                <a:latin typeface="方正兰亭黑简体"/>
                <a:cs typeface="Times New Roman" panose="02020603050405020304" pitchFamily="18" charset="0"/>
              </a:rPr>
              <a:t>设置为始终信任</a:t>
            </a:r>
            <a:r>
              <a:rPr lang="en-US" altLang="zh-CN" b="1" kern="100" dirty="0">
                <a:latin typeface="方正兰亭黑简体"/>
                <a:cs typeface="Times New Roman" panose="02020603050405020304" pitchFamily="18" charset="0"/>
              </a:rPr>
              <a:t>          </a:t>
            </a:r>
            <a:r>
              <a:rPr lang="zh-CN" altLang="zh-CN" b="1" kern="100" dirty="0">
                <a:latin typeface="方正兰亭黑简体"/>
                <a:cs typeface="Times New Roman" panose="02020603050405020304" pitchFamily="18" charset="0"/>
              </a:rPr>
              <a:t>图</a:t>
            </a:r>
            <a:r>
              <a:rPr lang="en-US" altLang="zh-CN" b="1" kern="100" dirty="0">
                <a:latin typeface="方正兰亭黑简体"/>
                <a:cs typeface="Times New Roman" panose="02020603050405020304" pitchFamily="18" charset="0"/>
              </a:rPr>
              <a:t>9-17  Windows</a:t>
            </a:r>
            <a:r>
              <a:rPr lang="zh-CN" altLang="zh-CN" b="1" kern="100" dirty="0">
                <a:latin typeface="方正兰亭黑简体"/>
                <a:cs typeface="Times New Roman" panose="02020603050405020304" pitchFamily="18" charset="0"/>
              </a:rPr>
              <a:t>显示证书信息</a:t>
            </a:r>
            <a:endParaRPr lang="zh-CN" altLang="zh-CN" b="1" kern="1000" dirty="0">
              <a:effectLst/>
              <a:latin typeface="方正兰亭黑简体"/>
              <a:cs typeface="Times New Roman" panose="02020603050405020304" pitchFamily="18" charset="0"/>
            </a:endParaRPr>
          </a:p>
        </p:txBody>
      </p:sp>
    </p:spTree>
    <p:extLst>
      <p:ext uri="{BB962C8B-B14F-4D97-AF65-F5344CB8AC3E}">
        <p14:creationId xmlns:p14="http://schemas.microsoft.com/office/powerpoint/2010/main" val="311373017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914400" y="1845734"/>
            <a:ext cx="10241280" cy="4023360"/>
          </a:xfrm>
        </p:spPr>
        <p:txBody>
          <a:bodyPr/>
          <a:lstStyle/>
          <a:p>
            <a:r>
              <a:rPr lang="en-US" altLang="zh-CN" dirty="0" smtClean="0"/>
              <a:t>        </a:t>
            </a:r>
            <a:r>
              <a:rPr lang="zh-CN" altLang="zh-CN" dirty="0" smtClean="0"/>
              <a:t>单击</a:t>
            </a:r>
            <a:r>
              <a:rPr lang="zh-CN" altLang="zh-CN" dirty="0"/>
              <a:t>图</a:t>
            </a:r>
            <a:r>
              <a:rPr lang="en-US" altLang="zh-CN" dirty="0"/>
              <a:t>9-17</a:t>
            </a:r>
            <a:r>
              <a:rPr lang="zh-CN" altLang="zh-CN" dirty="0"/>
              <a:t>中的“安装证书”按钮，打开证书导入向导，如图</a:t>
            </a:r>
            <a:r>
              <a:rPr lang="en-US" altLang="zh-CN" dirty="0"/>
              <a:t>9-18</a:t>
            </a:r>
            <a:r>
              <a:rPr lang="zh-CN" altLang="zh-CN" dirty="0"/>
              <a:t>所示</a:t>
            </a:r>
            <a:r>
              <a:rPr lang="zh-CN" altLang="zh-CN" dirty="0" smtClean="0"/>
              <a:t>。</a:t>
            </a:r>
            <a:endParaRPr lang="en-US" altLang="zh-CN" dirty="0" smtClean="0"/>
          </a:p>
          <a:p>
            <a:r>
              <a:rPr lang="en-US" altLang="zh-CN" dirty="0"/>
              <a:t> </a:t>
            </a:r>
            <a:r>
              <a:rPr lang="en-US" altLang="zh-CN" dirty="0" smtClean="0"/>
              <a:t>       </a:t>
            </a:r>
            <a:r>
              <a:rPr lang="zh-CN" altLang="zh-CN" dirty="0" smtClean="0"/>
              <a:t>单击</a:t>
            </a:r>
            <a:r>
              <a:rPr lang="zh-CN" altLang="zh-CN" dirty="0"/>
              <a:t>“下一步”按钮，选择“将所有的证书都放入下列存储”单选按钮，单击“浏览”按钮，在弹出的对话框中选择“受信任的根证书颁发机构”，单击“确定”按钮，如图</a:t>
            </a:r>
            <a:r>
              <a:rPr lang="en-US" altLang="zh-CN" dirty="0"/>
              <a:t>9-19</a:t>
            </a:r>
            <a:r>
              <a:rPr lang="zh-CN" altLang="zh-CN" dirty="0"/>
              <a:t>所示。</a:t>
            </a:r>
          </a:p>
          <a:p>
            <a:endParaRPr lang="zh-CN" altLang="en-US" dirty="0"/>
          </a:p>
        </p:txBody>
      </p:sp>
      <p:pic>
        <p:nvPicPr>
          <p:cNvPr id="4" name="Picture 2" descr="C:\Program Files\Microsoft Office\MEDIA\CAGCAT10\j0233018.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73554" y="4025439"/>
            <a:ext cx="2308553" cy="234508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39724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descr="图9-18"/>
          <p:cNvPicPr>
            <a:picLocks noChangeAspect="1" noChangeArrowheads="1"/>
          </p:cNvPicPr>
          <p:nvPr/>
        </p:nvPicPr>
        <p:blipFill>
          <a:blip r:embed="rId2" cstate="print">
            <a:extLst>
              <a:ext uri="{28A0092B-C50C-407E-A947-70E740481C1C}">
                <a14:useLocalDpi xmlns:a14="http://schemas.microsoft.com/office/drawing/2010/main" val="0"/>
              </a:ext>
            </a:extLst>
          </a:blip>
          <a:srcRect r="140" b="549"/>
          <a:stretch>
            <a:fillRect/>
          </a:stretch>
        </p:blipFill>
        <p:spPr bwMode="auto">
          <a:xfrm>
            <a:off x="457200" y="2196198"/>
            <a:ext cx="3869080" cy="36305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5" name="Picture 3" descr="图9-19"/>
          <p:cNvPicPr>
            <a:picLocks noChangeAspect="1" noChangeArrowheads="1"/>
          </p:cNvPicPr>
          <p:nvPr/>
        </p:nvPicPr>
        <p:blipFill>
          <a:blip r:embed="rId3" cstate="print">
            <a:extLst>
              <a:ext uri="{28A0092B-C50C-407E-A947-70E740481C1C}">
                <a14:useLocalDpi xmlns:a14="http://schemas.microsoft.com/office/drawing/2010/main" val="0"/>
              </a:ext>
            </a:extLst>
          </a:blip>
          <a:srcRect t="2060" r="682" b="1685"/>
          <a:stretch>
            <a:fillRect/>
          </a:stretch>
        </p:blipFill>
        <p:spPr bwMode="auto">
          <a:xfrm>
            <a:off x="6549483" y="2196198"/>
            <a:ext cx="4878910" cy="35243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906966" y="5826733"/>
            <a:ext cx="11285034" cy="369332"/>
          </a:xfrm>
          <a:prstGeom prst="rect">
            <a:avLst/>
          </a:prstGeom>
        </p:spPr>
        <p:txBody>
          <a:bodyPr wrap="square">
            <a:spAutoFit/>
          </a:bodyPr>
          <a:lstStyle/>
          <a:p>
            <a:pPr algn="ctr">
              <a:spcAft>
                <a:spcPts val="600"/>
              </a:spcAft>
            </a:pPr>
            <a:r>
              <a:rPr lang="zh-CN" altLang="zh-CN" b="1" kern="100" dirty="0">
                <a:latin typeface="方正兰亭黑简体"/>
                <a:cs typeface="Times New Roman" panose="02020603050405020304" pitchFamily="18" charset="0"/>
              </a:rPr>
              <a:t> 图</a:t>
            </a:r>
            <a:r>
              <a:rPr lang="en-US" altLang="zh-CN" b="1" kern="100" dirty="0">
                <a:latin typeface="方正兰亭黑简体"/>
                <a:cs typeface="Times New Roman" panose="02020603050405020304" pitchFamily="18" charset="0"/>
              </a:rPr>
              <a:t>9-18  </a:t>
            </a:r>
            <a:r>
              <a:rPr lang="zh-CN" altLang="zh-CN" b="1" kern="100" dirty="0">
                <a:latin typeface="方正兰亭黑简体"/>
                <a:cs typeface="Times New Roman" panose="02020603050405020304" pitchFamily="18" charset="0"/>
              </a:rPr>
              <a:t>证书导入向导</a:t>
            </a:r>
            <a:r>
              <a:rPr lang="en-US" altLang="zh-CN" b="1" kern="100" dirty="0">
                <a:latin typeface="方正兰亭黑简体"/>
                <a:cs typeface="Times New Roman" panose="02020603050405020304" pitchFamily="18" charset="0"/>
              </a:rPr>
              <a:t>                 </a:t>
            </a:r>
            <a:r>
              <a:rPr lang="en-US" altLang="zh-CN" b="1" kern="100" dirty="0">
                <a:latin typeface="Times New Roman" panose="02020603050405020304" pitchFamily="18" charset="0"/>
                <a:cs typeface="Times New Roman" panose="02020603050405020304" pitchFamily="18" charset="0"/>
              </a:rPr>
              <a:t> </a:t>
            </a:r>
            <a:r>
              <a:rPr lang="en-US" altLang="zh-CN" b="1" kern="100" dirty="0">
                <a:latin typeface="方正兰亭黑简体"/>
                <a:cs typeface="Times New Roman" panose="02020603050405020304" pitchFamily="18" charset="0"/>
              </a:rPr>
              <a:t>     </a:t>
            </a:r>
            <a:r>
              <a:rPr lang="zh-CN" altLang="zh-CN" b="1" kern="100" dirty="0">
                <a:latin typeface="方正兰亭黑简体"/>
                <a:cs typeface="Times New Roman" panose="02020603050405020304" pitchFamily="18" charset="0"/>
              </a:rPr>
              <a:t>图</a:t>
            </a:r>
            <a:r>
              <a:rPr lang="en-US" altLang="zh-CN" b="1" kern="100" dirty="0">
                <a:latin typeface="方正兰亭黑简体"/>
                <a:cs typeface="Times New Roman" panose="02020603050405020304" pitchFamily="18" charset="0"/>
              </a:rPr>
              <a:t>9-19  </a:t>
            </a:r>
            <a:r>
              <a:rPr lang="zh-CN" altLang="zh-CN" b="1" kern="100" dirty="0">
                <a:latin typeface="方正兰亭黑简体"/>
                <a:cs typeface="Times New Roman" panose="02020603050405020304" pitchFamily="18" charset="0"/>
              </a:rPr>
              <a:t>将</a:t>
            </a:r>
            <a:r>
              <a:rPr lang="en-US" altLang="zh-CN" b="1" kern="100" dirty="0">
                <a:latin typeface="方正兰亭黑简体"/>
                <a:cs typeface="Times New Roman" panose="02020603050405020304" pitchFamily="18" charset="0"/>
              </a:rPr>
              <a:t>Charles</a:t>
            </a:r>
            <a:r>
              <a:rPr lang="zh-CN" altLang="zh-CN" b="1" kern="100" dirty="0">
                <a:latin typeface="方正兰亭黑简体"/>
                <a:cs typeface="Times New Roman" panose="02020603050405020304" pitchFamily="18" charset="0"/>
              </a:rPr>
              <a:t>的证书添加到受信任的根证书颁发机构</a:t>
            </a:r>
            <a:endParaRPr lang="zh-CN" altLang="zh-CN" b="1" kern="1000" dirty="0">
              <a:effectLst/>
              <a:latin typeface="方正兰亭黑简体"/>
              <a:cs typeface="Times New Roman" panose="02020603050405020304" pitchFamily="18" charset="0"/>
            </a:endParaRPr>
          </a:p>
        </p:txBody>
      </p:sp>
    </p:spTree>
    <p:extLst>
      <p:ext uri="{BB962C8B-B14F-4D97-AF65-F5344CB8AC3E}">
        <p14:creationId xmlns:p14="http://schemas.microsoft.com/office/powerpoint/2010/main" val="384812511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en-US" altLang="zh-CN" dirty="0" smtClean="0"/>
              <a:t>         </a:t>
            </a:r>
            <a:r>
              <a:rPr lang="zh-CN" altLang="zh-CN" dirty="0" smtClean="0"/>
              <a:t>单击</a:t>
            </a:r>
            <a:r>
              <a:rPr lang="zh-CN" altLang="zh-CN" dirty="0"/>
              <a:t>“下一步”按钮，会弹出一个警告对话框，如图</a:t>
            </a:r>
            <a:r>
              <a:rPr lang="en-US" altLang="zh-CN" dirty="0"/>
              <a:t>9-20</a:t>
            </a:r>
            <a:r>
              <a:rPr lang="zh-CN" altLang="zh-CN" dirty="0"/>
              <a:t>所示。单击“是”按钮完成证书安装。</a:t>
            </a:r>
          </a:p>
          <a:p>
            <a:endParaRPr lang="zh-CN" altLang="en-US" dirty="0"/>
          </a:p>
        </p:txBody>
      </p:sp>
      <p:pic>
        <p:nvPicPr>
          <p:cNvPr id="19458" name="Picture 2" descr="图9-20"/>
          <p:cNvPicPr>
            <a:picLocks noChangeAspect="1" noChangeArrowheads="1"/>
          </p:cNvPicPr>
          <p:nvPr/>
        </p:nvPicPr>
        <p:blipFill>
          <a:blip r:embed="rId2" cstate="print">
            <a:extLst>
              <a:ext uri="{28A0092B-C50C-407E-A947-70E740481C1C}">
                <a14:useLocalDpi xmlns:a14="http://schemas.microsoft.com/office/drawing/2010/main" val="0"/>
              </a:ext>
            </a:extLst>
          </a:blip>
          <a:srcRect r="673" b="786"/>
          <a:stretch>
            <a:fillRect/>
          </a:stretch>
        </p:blipFill>
        <p:spPr bwMode="auto">
          <a:xfrm>
            <a:off x="4130512" y="2668731"/>
            <a:ext cx="3991935" cy="32826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3802767" y="5977468"/>
            <a:ext cx="4647426" cy="369332"/>
          </a:xfrm>
          <a:prstGeom prst="rect">
            <a:avLst/>
          </a:prstGeom>
        </p:spPr>
        <p:txBody>
          <a:bodyPr wrap="none">
            <a:spAutoFit/>
          </a:bodyPr>
          <a:lstStyle/>
          <a:p>
            <a:r>
              <a:rPr lang="zh-CN" altLang="zh-CN" b="1" kern="100" dirty="0">
                <a:latin typeface="Times New Roman" panose="02020603050405020304" pitchFamily="18" charset="0"/>
                <a:ea typeface="方正书宋简体"/>
                <a:cs typeface="Times New Roman" panose="02020603050405020304" pitchFamily="18" charset="0"/>
              </a:rPr>
              <a:t>图</a:t>
            </a:r>
            <a:r>
              <a:rPr lang="en-US" altLang="zh-CN" b="1" kern="100" dirty="0">
                <a:latin typeface="Times New Roman" panose="02020603050405020304" pitchFamily="18" charset="0"/>
                <a:ea typeface="方正书宋简体"/>
              </a:rPr>
              <a:t>9-20  </a:t>
            </a:r>
            <a:r>
              <a:rPr lang="zh-CN" altLang="zh-CN" b="1" kern="100" dirty="0">
                <a:latin typeface="Times New Roman" panose="02020603050405020304" pitchFamily="18" charset="0"/>
                <a:ea typeface="方正书宋简体"/>
                <a:cs typeface="Times New Roman" panose="02020603050405020304" pitchFamily="18" charset="0"/>
              </a:rPr>
              <a:t>系统弹出警告窗口询问是否安装证书</a:t>
            </a:r>
            <a:endParaRPr lang="zh-CN" altLang="en-US" b="1" dirty="0"/>
          </a:p>
        </p:txBody>
      </p:sp>
    </p:spTree>
    <p:extLst>
      <p:ext uri="{BB962C8B-B14F-4D97-AF65-F5344CB8AC3E}">
        <p14:creationId xmlns:p14="http://schemas.microsoft.com/office/powerpoint/2010/main" val="17275595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en-US" altLang="zh-CN" dirty="0" smtClean="0"/>
              <a:t>         </a:t>
            </a:r>
            <a:r>
              <a:rPr lang="zh-CN" altLang="zh-CN" dirty="0" smtClean="0"/>
              <a:t>安装</a:t>
            </a:r>
            <a:r>
              <a:rPr lang="zh-CN" altLang="zh-CN" dirty="0"/>
              <a:t>好证书以后，选择菜单栏中的“</a:t>
            </a:r>
            <a:r>
              <a:rPr lang="en-US" altLang="zh-CN" dirty="0"/>
              <a:t>Proxy</a:t>
            </a:r>
            <a:r>
              <a:rPr lang="zh-CN" altLang="zh-CN" dirty="0"/>
              <a:t>”</a:t>
            </a:r>
            <a:r>
              <a:rPr lang="en-US" altLang="zh-CN" dirty="0"/>
              <a:t>-</a:t>
            </a:r>
            <a:r>
              <a:rPr lang="zh-CN" altLang="zh-CN" dirty="0"/>
              <a:t>“</a:t>
            </a:r>
            <a:r>
              <a:rPr lang="en-US" altLang="zh-CN" dirty="0"/>
              <a:t>SSL </a:t>
            </a:r>
            <a:r>
              <a:rPr lang="en-US" altLang="zh-CN" dirty="0" err="1"/>
              <a:t>Proxying</a:t>
            </a:r>
            <a:r>
              <a:rPr lang="en-US" altLang="zh-CN" dirty="0"/>
              <a:t> Settings</a:t>
            </a:r>
            <a:r>
              <a:rPr lang="zh-CN" altLang="zh-CN" dirty="0"/>
              <a:t>”命令打开</a:t>
            </a:r>
            <a:r>
              <a:rPr lang="en-US" altLang="zh-CN" dirty="0"/>
              <a:t>SSL</a:t>
            </a:r>
            <a:r>
              <a:rPr lang="zh-CN" altLang="zh-CN" dirty="0"/>
              <a:t>代理设置对话框，如图</a:t>
            </a:r>
            <a:r>
              <a:rPr lang="en-US" altLang="zh-CN" dirty="0"/>
              <a:t>9-21</a:t>
            </a:r>
            <a:r>
              <a:rPr lang="zh-CN" altLang="zh-CN" dirty="0"/>
              <a:t>所示。</a:t>
            </a:r>
          </a:p>
          <a:p>
            <a:r>
              <a:rPr lang="en-US" altLang="zh-CN" dirty="0" smtClean="0"/>
              <a:t>         </a:t>
            </a:r>
            <a:r>
              <a:rPr lang="zh-CN" altLang="zh-CN" dirty="0" smtClean="0"/>
              <a:t>在</a:t>
            </a:r>
            <a:r>
              <a:rPr lang="en-US" altLang="zh-CN" dirty="0"/>
              <a:t>SSL</a:t>
            </a:r>
            <a:r>
              <a:rPr lang="zh-CN" altLang="zh-CN" dirty="0"/>
              <a:t>代理设置对话框，单击“</a:t>
            </a:r>
            <a:r>
              <a:rPr lang="en-US" altLang="zh-CN" dirty="0"/>
              <a:t>Add</a:t>
            </a:r>
            <a:r>
              <a:rPr lang="zh-CN" altLang="zh-CN" dirty="0"/>
              <a:t>”按钮，在“</a:t>
            </a:r>
            <a:r>
              <a:rPr lang="en-US" altLang="zh-CN" dirty="0"/>
              <a:t>Host</a:t>
            </a:r>
            <a:r>
              <a:rPr lang="zh-CN" altLang="zh-CN" dirty="0"/>
              <a:t>”输入框中输入星号，在“</a:t>
            </a:r>
            <a:r>
              <a:rPr lang="en-US" altLang="zh-CN" dirty="0"/>
              <a:t>Port</a:t>
            </a:r>
            <a:r>
              <a:rPr lang="zh-CN" altLang="zh-CN" dirty="0"/>
              <a:t>”输入框中输入</a:t>
            </a:r>
            <a:r>
              <a:rPr lang="en-US" altLang="zh-CN" dirty="0"/>
              <a:t>443</a:t>
            </a:r>
            <a:r>
              <a:rPr lang="zh-CN" altLang="zh-CN" dirty="0"/>
              <a:t>，如图</a:t>
            </a:r>
            <a:r>
              <a:rPr lang="en-US" altLang="zh-CN" dirty="0"/>
              <a:t>9-22</a:t>
            </a:r>
            <a:r>
              <a:rPr lang="zh-CN" altLang="zh-CN" dirty="0"/>
              <a:t>所示。</a:t>
            </a:r>
          </a:p>
          <a:p>
            <a:endParaRPr lang="zh-CN" altLang="en-US" dirty="0"/>
          </a:p>
        </p:txBody>
      </p:sp>
      <p:pic>
        <p:nvPicPr>
          <p:cNvPr id="4" name="Picture 2" descr="C:\Program Files\Microsoft Office\MEDIA\CAGCAT10\j0195812.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661439" y="4168533"/>
            <a:ext cx="1773022" cy="18242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38403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4000" dirty="0" bmk="">
                <a:solidFill>
                  <a:srgbClr val="0070C0"/>
                </a:solidFill>
                <a:latin typeface="华文行楷" panose="02010800040101010101" pitchFamily="2" charset="-122"/>
                <a:ea typeface="华文行楷" panose="02010800040101010101" pitchFamily="2" charset="-122"/>
                <a:cs typeface="+mn-cs"/>
              </a:rPr>
              <a:t>9.1  </a:t>
            </a:r>
            <a:r>
              <a:rPr lang="zh-CN" altLang="zh-CN" sz="4000" dirty="0" bmk="">
                <a:solidFill>
                  <a:srgbClr val="0070C0"/>
                </a:solidFill>
                <a:latin typeface="华文行楷" panose="02010800040101010101" pitchFamily="2" charset="-122"/>
                <a:ea typeface="华文行楷" panose="02010800040101010101" pitchFamily="2" charset="-122"/>
                <a:cs typeface="+mn-cs"/>
              </a:rPr>
              <a:t>数据抓包</a:t>
            </a:r>
            <a:endParaRPr lang="zh-CN" altLang="en-US" sz="4000" dirty="0" bmk="">
              <a:solidFill>
                <a:srgbClr val="0070C0"/>
              </a:solidFill>
              <a:latin typeface="华文行楷" panose="02010800040101010101" pitchFamily="2" charset="-122"/>
              <a:ea typeface="华文行楷" panose="02010800040101010101" pitchFamily="2" charset="-122"/>
              <a:cs typeface="+mn-cs"/>
            </a:endParaRPr>
          </a:p>
        </p:txBody>
      </p:sp>
      <p:sp>
        <p:nvSpPr>
          <p:cNvPr id="3" name="内容占位符 2"/>
          <p:cNvSpPr>
            <a:spLocks noGrp="1"/>
          </p:cNvSpPr>
          <p:nvPr>
            <p:ph idx="1"/>
          </p:nvPr>
        </p:nvSpPr>
        <p:spPr>
          <a:xfrm>
            <a:off x="1097279" y="1845734"/>
            <a:ext cx="10410779" cy="4023360"/>
          </a:xfrm>
        </p:spPr>
        <p:txBody>
          <a:bodyPr/>
          <a:lstStyle/>
          <a:p>
            <a:r>
              <a:rPr lang="en-US" altLang="zh-CN" dirty="0" smtClean="0"/>
              <a:t>         </a:t>
            </a:r>
            <a:r>
              <a:rPr lang="zh-CN" altLang="zh-CN" dirty="0" smtClean="0"/>
              <a:t>所谓</a:t>
            </a:r>
            <a:r>
              <a:rPr lang="zh-CN" altLang="zh-CN" dirty="0"/>
              <a:t>抓包（</a:t>
            </a:r>
            <a:r>
              <a:rPr lang="en-US" altLang="zh-CN" dirty="0"/>
              <a:t>Package Capture</a:t>
            </a:r>
            <a:r>
              <a:rPr lang="zh-CN" altLang="zh-CN" dirty="0"/>
              <a:t>），简单来说，就是在网络数据传输的过程中对数据包进行截获、查看、修改或转发的过程</a:t>
            </a:r>
            <a:r>
              <a:rPr lang="zh-CN" altLang="zh-CN" dirty="0" smtClean="0"/>
              <a:t>。</a:t>
            </a:r>
            <a:endParaRPr lang="en-US" altLang="zh-CN" dirty="0" smtClean="0"/>
          </a:p>
          <a:p>
            <a:r>
              <a:rPr lang="en-US" altLang="zh-CN" dirty="0"/>
              <a:t> </a:t>
            </a:r>
            <a:r>
              <a:rPr lang="en-US" altLang="zh-CN" dirty="0" smtClean="0"/>
              <a:t>        </a:t>
            </a:r>
            <a:r>
              <a:rPr lang="zh-CN" altLang="zh-CN" dirty="0" smtClean="0"/>
              <a:t>如果</a:t>
            </a:r>
            <a:r>
              <a:rPr lang="zh-CN" altLang="zh-CN" dirty="0"/>
              <a:t>把网络上发送与接收的数据包理解为快递包裹，那么在快递运输的过程中查看里面的内容，这就是抓包。</a:t>
            </a:r>
          </a:p>
          <a:p>
            <a:endParaRPr lang="zh-CN" altLang="en-US" dirty="0"/>
          </a:p>
        </p:txBody>
      </p:sp>
      <p:pic>
        <p:nvPicPr>
          <p:cNvPr id="4" name="Picture 2" descr="C:\Program Files\Microsoft Office\MEDIA\CAGCAT10\j0292020.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80792" y="4203532"/>
            <a:ext cx="1869034" cy="17739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57277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图片 20"/>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73331" y="1980117"/>
            <a:ext cx="4546523" cy="34529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3" name="图片 2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22496" y="1980117"/>
            <a:ext cx="4662178" cy="3483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0" y="5552905"/>
            <a:ext cx="6096000" cy="646331"/>
          </a:xfrm>
          <a:prstGeom prst="rect">
            <a:avLst/>
          </a:prstGeom>
        </p:spPr>
        <p:txBody>
          <a:bodyPr>
            <a:spAutoFit/>
          </a:bodyPr>
          <a:lstStyle/>
          <a:p>
            <a:pPr algn="ctr"/>
            <a:r>
              <a:rPr lang="zh-CN" altLang="zh-CN" b="1" kern="100" dirty="0">
                <a:latin typeface="Times New Roman" panose="02020603050405020304" pitchFamily="18" charset="0"/>
                <a:ea typeface="方正书宋简体"/>
                <a:cs typeface="Times New Roman" panose="02020603050405020304" pitchFamily="18" charset="0"/>
              </a:rPr>
              <a:t>图</a:t>
            </a:r>
            <a:r>
              <a:rPr lang="en-US" altLang="zh-CN" b="1" kern="100" dirty="0">
                <a:latin typeface="Times New Roman" panose="02020603050405020304" pitchFamily="18" charset="0"/>
                <a:ea typeface="方正书宋简体"/>
              </a:rPr>
              <a:t>9-21  </a:t>
            </a:r>
            <a:r>
              <a:rPr lang="zh-CN" altLang="zh-CN" b="1" kern="100" dirty="0">
                <a:latin typeface="Times New Roman" panose="02020603050405020304" pitchFamily="18" charset="0"/>
                <a:ea typeface="方正书宋简体"/>
                <a:cs typeface="Times New Roman" panose="02020603050405020304" pitchFamily="18" charset="0"/>
              </a:rPr>
              <a:t>选择菜单栏中</a:t>
            </a:r>
            <a:r>
              <a:rPr lang="zh-CN" altLang="zh-CN" b="1" kern="100" dirty="0" smtClean="0">
                <a:latin typeface="Times New Roman" panose="02020603050405020304" pitchFamily="18" charset="0"/>
                <a:ea typeface="方正书宋简体"/>
                <a:cs typeface="Times New Roman" panose="02020603050405020304" pitchFamily="18" charset="0"/>
              </a:rPr>
              <a:t>的</a:t>
            </a:r>
            <a:endParaRPr lang="en-US" altLang="zh-CN" b="1" kern="100" dirty="0" smtClean="0">
              <a:latin typeface="Times New Roman" panose="02020603050405020304" pitchFamily="18" charset="0"/>
              <a:ea typeface="方正书宋简体"/>
              <a:cs typeface="Times New Roman" panose="02020603050405020304" pitchFamily="18" charset="0"/>
            </a:endParaRPr>
          </a:p>
          <a:p>
            <a:pPr algn="ctr"/>
            <a:r>
              <a:rPr lang="zh-CN" altLang="zh-CN" b="1" kern="100" dirty="0" smtClean="0">
                <a:latin typeface="Times New Roman" panose="02020603050405020304" pitchFamily="18" charset="0"/>
                <a:ea typeface="方正书宋简体"/>
                <a:cs typeface="Times New Roman" panose="02020603050405020304" pitchFamily="18" charset="0"/>
              </a:rPr>
              <a:t>“</a:t>
            </a:r>
            <a:r>
              <a:rPr lang="en-US" altLang="zh-CN" b="1" kern="100" dirty="0">
                <a:latin typeface="Times New Roman" panose="02020603050405020304" pitchFamily="18" charset="0"/>
                <a:ea typeface="方正书宋简体"/>
              </a:rPr>
              <a:t>Proxy</a:t>
            </a:r>
            <a:r>
              <a:rPr lang="zh-CN" altLang="zh-CN" b="1" kern="100" dirty="0">
                <a:latin typeface="Times New Roman" panose="02020603050405020304" pitchFamily="18" charset="0"/>
                <a:ea typeface="方正书宋简体"/>
                <a:cs typeface="Times New Roman" panose="02020603050405020304" pitchFamily="18" charset="0"/>
              </a:rPr>
              <a:t>”</a:t>
            </a:r>
            <a:r>
              <a:rPr lang="en-US" altLang="zh-CN" b="1" kern="100" dirty="0">
                <a:latin typeface="Times New Roman" panose="02020603050405020304" pitchFamily="18" charset="0"/>
                <a:ea typeface="方正书宋简体"/>
              </a:rPr>
              <a:t>-</a:t>
            </a:r>
            <a:r>
              <a:rPr lang="zh-CN" altLang="zh-CN" b="1" kern="100" dirty="0">
                <a:latin typeface="Times New Roman" panose="02020603050405020304" pitchFamily="18" charset="0"/>
                <a:ea typeface="方正书宋简体"/>
                <a:cs typeface="Times New Roman" panose="02020603050405020304" pitchFamily="18" charset="0"/>
              </a:rPr>
              <a:t>“</a:t>
            </a:r>
            <a:r>
              <a:rPr lang="en-US" altLang="zh-CN" b="1" kern="100" dirty="0">
                <a:latin typeface="Times New Roman" panose="02020603050405020304" pitchFamily="18" charset="0"/>
                <a:ea typeface="方正书宋简体"/>
              </a:rPr>
              <a:t>SSL </a:t>
            </a:r>
            <a:r>
              <a:rPr lang="en-US" altLang="zh-CN" b="1" kern="100" dirty="0" err="1">
                <a:latin typeface="Times New Roman" panose="02020603050405020304" pitchFamily="18" charset="0"/>
                <a:ea typeface="方正书宋简体"/>
              </a:rPr>
              <a:t>Proxying</a:t>
            </a:r>
            <a:r>
              <a:rPr lang="en-US" altLang="zh-CN" b="1" kern="100" dirty="0">
                <a:latin typeface="Times New Roman" panose="02020603050405020304" pitchFamily="18" charset="0"/>
                <a:ea typeface="方正书宋简体"/>
              </a:rPr>
              <a:t> Settings</a:t>
            </a:r>
            <a:r>
              <a:rPr lang="zh-CN" altLang="zh-CN" b="1" kern="100" dirty="0">
                <a:latin typeface="Times New Roman" panose="02020603050405020304" pitchFamily="18" charset="0"/>
                <a:ea typeface="方正书宋简体"/>
                <a:cs typeface="Times New Roman" panose="02020603050405020304" pitchFamily="18" charset="0"/>
              </a:rPr>
              <a:t>”命令</a:t>
            </a:r>
            <a:endParaRPr lang="zh-CN" altLang="en-US" b="1" dirty="0"/>
          </a:p>
        </p:txBody>
      </p:sp>
      <p:sp>
        <p:nvSpPr>
          <p:cNvPr id="5" name="矩形 4"/>
          <p:cNvSpPr/>
          <p:nvPr/>
        </p:nvSpPr>
        <p:spPr>
          <a:xfrm>
            <a:off x="5712600" y="5552904"/>
            <a:ext cx="6096000" cy="646331"/>
          </a:xfrm>
          <a:prstGeom prst="rect">
            <a:avLst/>
          </a:prstGeom>
        </p:spPr>
        <p:txBody>
          <a:bodyPr>
            <a:spAutoFit/>
          </a:bodyPr>
          <a:lstStyle/>
          <a:p>
            <a:pPr algn="ctr"/>
            <a:r>
              <a:rPr lang="zh-CN" altLang="zh-CN" b="1" kern="100" dirty="0">
                <a:latin typeface="Times New Roman" panose="02020603050405020304" pitchFamily="18" charset="0"/>
                <a:ea typeface="方正书宋简体"/>
                <a:cs typeface="Times New Roman" panose="02020603050405020304" pitchFamily="18" charset="0"/>
              </a:rPr>
              <a:t>图</a:t>
            </a:r>
            <a:r>
              <a:rPr lang="en-US" altLang="zh-CN" b="1" kern="100" dirty="0">
                <a:latin typeface="Times New Roman" panose="02020603050405020304" pitchFamily="18" charset="0"/>
                <a:ea typeface="方正书宋简体"/>
              </a:rPr>
              <a:t>9-22  </a:t>
            </a:r>
            <a:r>
              <a:rPr lang="zh-CN" altLang="zh-CN" b="1" kern="100" dirty="0">
                <a:latin typeface="Times New Roman" panose="02020603050405020304" pitchFamily="18" charset="0"/>
                <a:ea typeface="方正书宋简体"/>
                <a:cs typeface="Times New Roman" panose="02020603050405020304" pitchFamily="18" charset="0"/>
              </a:rPr>
              <a:t>在</a:t>
            </a:r>
            <a:r>
              <a:rPr lang="en-US" altLang="zh-CN" b="1" kern="100" dirty="0">
                <a:latin typeface="Times New Roman" panose="02020603050405020304" pitchFamily="18" charset="0"/>
                <a:ea typeface="方正书宋简体"/>
              </a:rPr>
              <a:t>Host</a:t>
            </a:r>
            <a:r>
              <a:rPr lang="zh-CN" altLang="zh-CN" b="1" kern="100" dirty="0">
                <a:latin typeface="Times New Roman" panose="02020603050405020304" pitchFamily="18" charset="0"/>
                <a:ea typeface="方正书宋简体"/>
                <a:cs typeface="Times New Roman" panose="02020603050405020304" pitchFamily="18" charset="0"/>
              </a:rPr>
              <a:t>输入框中输入“</a:t>
            </a:r>
            <a:r>
              <a:rPr lang="en-US" altLang="zh-CN" b="1" kern="100" dirty="0">
                <a:latin typeface="Times New Roman" panose="02020603050405020304" pitchFamily="18" charset="0"/>
                <a:ea typeface="方正书宋简体"/>
              </a:rPr>
              <a:t>*</a:t>
            </a:r>
            <a:r>
              <a:rPr lang="zh-CN" altLang="zh-CN" b="1" kern="100" dirty="0">
                <a:latin typeface="Times New Roman" panose="02020603050405020304" pitchFamily="18" charset="0"/>
                <a:ea typeface="方正书宋简体"/>
                <a:cs typeface="Times New Roman" panose="02020603050405020304" pitchFamily="18" charset="0"/>
              </a:rPr>
              <a:t>”</a:t>
            </a:r>
            <a:r>
              <a:rPr lang="zh-CN" altLang="zh-CN" b="1" kern="100" dirty="0" smtClean="0">
                <a:latin typeface="Times New Roman" panose="02020603050405020304" pitchFamily="18" charset="0"/>
                <a:ea typeface="方正书宋简体"/>
                <a:cs typeface="Times New Roman" panose="02020603050405020304" pitchFamily="18" charset="0"/>
              </a:rPr>
              <a:t>，</a:t>
            </a:r>
            <a:endParaRPr lang="en-US" altLang="zh-CN" b="1" kern="100" dirty="0" smtClean="0">
              <a:latin typeface="Times New Roman" panose="02020603050405020304" pitchFamily="18" charset="0"/>
              <a:ea typeface="方正书宋简体"/>
              <a:cs typeface="Times New Roman" panose="02020603050405020304" pitchFamily="18" charset="0"/>
            </a:endParaRPr>
          </a:p>
          <a:p>
            <a:pPr algn="ctr"/>
            <a:r>
              <a:rPr lang="zh-CN" altLang="zh-CN" b="1" kern="100" dirty="0" smtClean="0">
                <a:latin typeface="Times New Roman" panose="02020603050405020304" pitchFamily="18" charset="0"/>
                <a:ea typeface="方正书宋简体"/>
                <a:cs typeface="Times New Roman" panose="02020603050405020304" pitchFamily="18" charset="0"/>
              </a:rPr>
              <a:t>在</a:t>
            </a:r>
            <a:r>
              <a:rPr lang="zh-CN" altLang="zh-CN" b="1" kern="100" dirty="0">
                <a:latin typeface="Times New Roman" panose="02020603050405020304" pitchFamily="18" charset="0"/>
                <a:ea typeface="方正书宋简体"/>
                <a:cs typeface="Times New Roman" panose="02020603050405020304" pitchFamily="18" charset="0"/>
              </a:rPr>
              <a:t>“</a:t>
            </a:r>
            <a:r>
              <a:rPr lang="en-US" altLang="zh-CN" b="1" kern="100" dirty="0">
                <a:latin typeface="Times New Roman" panose="02020603050405020304" pitchFamily="18" charset="0"/>
                <a:ea typeface="方正书宋简体"/>
              </a:rPr>
              <a:t>Port</a:t>
            </a:r>
            <a:r>
              <a:rPr lang="zh-CN" altLang="zh-CN" b="1" kern="100" dirty="0">
                <a:latin typeface="Times New Roman" panose="02020603050405020304" pitchFamily="18" charset="0"/>
                <a:ea typeface="方正书宋简体"/>
                <a:cs typeface="Times New Roman" panose="02020603050405020304" pitchFamily="18" charset="0"/>
              </a:rPr>
              <a:t>”输入框中输入</a:t>
            </a:r>
            <a:r>
              <a:rPr lang="en-US" altLang="zh-CN" b="1" kern="100" dirty="0">
                <a:latin typeface="Times New Roman" panose="02020603050405020304" pitchFamily="18" charset="0"/>
                <a:ea typeface="方正书宋简体"/>
              </a:rPr>
              <a:t>443</a:t>
            </a:r>
            <a:endParaRPr lang="zh-CN" altLang="en-US" b="1" dirty="0"/>
          </a:p>
        </p:txBody>
      </p:sp>
    </p:spTree>
    <p:extLst>
      <p:ext uri="{BB962C8B-B14F-4D97-AF65-F5344CB8AC3E}">
        <p14:creationId xmlns:p14="http://schemas.microsoft.com/office/powerpoint/2010/main" val="22749390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en-US" altLang="zh-CN" dirty="0" smtClean="0"/>
              <a:t>        </a:t>
            </a:r>
            <a:r>
              <a:rPr lang="zh-CN" altLang="zh-CN" dirty="0" smtClean="0"/>
              <a:t>设置</a:t>
            </a:r>
            <a:r>
              <a:rPr lang="zh-CN" altLang="zh-CN" dirty="0"/>
              <a:t>好证书和</a:t>
            </a:r>
            <a:r>
              <a:rPr lang="en-US" altLang="zh-CN" dirty="0"/>
              <a:t>SSL</a:t>
            </a:r>
            <a:r>
              <a:rPr lang="zh-CN" altLang="zh-CN" dirty="0"/>
              <a:t>代理以后，再回到浏览器刷新网页，就可以看到</a:t>
            </a:r>
            <a:r>
              <a:rPr lang="en-US" altLang="zh-CN" dirty="0"/>
              <a:t>Charles</a:t>
            </a:r>
            <a:r>
              <a:rPr lang="zh-CN" altLang="zh-CN" dirty="0"/>
              <a:t>成功截获到了数据包，如图</a:t>
            </a:r>
            <a:r>
              <a:rPr lang="en-US" altLang="zh-CN" dirty="0"/>
              <a:t>9-23</a:t>
            </a:r>
            <a:r>
              <a:rPr lang="zh-CN" altLang="zh-CN" dirty="0"/>
              <a:t>所示。</a:t>
            </a:r>
          </a:p>
          <a:p>
            <a:endParaRPr lang="zh-CN" altLang="en-US" dirty="0"/>
          </a:p>
        </p:txBody>
      </p:sp>
      <p:pic>
        <p:nvPicPr>
          <p:cNvPr id="21506" name="图片 2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79563" y="2768488"/>
            <a:ext cx="5497257" cy="31006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2152929" y="5960851"/>
            <a:ext cx="8262310" cy="369332"/>
          </a:xfrm>
          <a:prstGeom prst="rect">
            <a:avLst/>
          </a:prstGeom>
        </p:spPr>
        <p:txBody>
          <a:bodyPr wrap="square">
            <a:spAutoFit/>
          </a:bodyPr>
          <a:lstStyle/>
          <a:p>
            <a:pPr algn="ctr">
              <a:spcAft>
                <a:spcPts val="600"/>
              </a:spcAft>
            </a:pPr>
            <a:r>
              <a:rPr lang="zh-CN" altLang="zh-CN" b="1" kern="100" dirty="0">
                <a:latin typeface="方正兰亭黑简体"/>
                <a:cs typeface="Times New Roman" panose="02020603050405020304" pitchFamily="18" charset="0"/>
              </a:rPr>
              <a:t>图</a:t>
            </a:r>
            <a:r>
              <a:rPr lang="en-US" altLang="zh-CN" b="1" kern="100" dirty="0">
                <a:latin typeface="方正兰亭黑简体"/>
                <a:cs typeface="Times New Roman" panose="02020603050405020304" pitchFamily="18" charset="0"/>
              </a:rPr>
              <a:t>9-23  </a:t>
            </a:r>
            <a:r>
              <a:rPr lang="zh-CN" altLang="zh-CN" b="1" kern="100" dirty="0">
                <a:latin typeface="方正兰亭黑简体"/>
                <a:cs typeface="Times New Roman" panose="02020603050405020304" pitchFamily="18" charset="0"/>
              </a:rPr>
              <a:t>设置好证书及</a:t>
            </a:r>
            <a:r>
              <a:rPr lang="en-US" altLang="zh-CN" b="1" kern="100" dirty="0">
                <a:latin typeface="方正兰亭黑简体"/>
                <a:cs typeface="Times New Roman" panose="02020603050405020304" pitchFamily="18" charset="0"/>
              </a:rPr>
              <a:t>SSL</a:t>
            </a:r>
            <a:r>
              <a:rPr lang="zh-CN" altLang="zh-CN" b="1" kern="100" dirty="0">
                <a:latin typeface="方正兰亭黑简体"/>
                <a:cs typeface="Times New Roman" panose="02020603050405020304" pitchFamily="18" charset="0"/>
              </a:rPr>
              <a:t>代理以后，</a:t>
            </a:r>
            <a:r>
              <a:rPr lang="en-US" altLang="zh-CN" b="1" kern="100" dirty="0">
                <a:latin typeface="方正兰亭黑简体"/>
                <a:cs typeface="Times New Roman" panose="02020603050405020304" pitchFamily="18" charset="0"/>
              </a:rPr>
              <a:t>Charles</a:t>
            </a:r>
            <a:r>
              <a:rPr lang="zh-CN" altLang="zh-CN" b="1" kern="100" dirty="0">
                <a:latin typeface="方正兰亭黑简体"/>
                <a:cs typeface="Times New Roman" panose="02020603050405020304" pitchFamily="18" charset="0"/>
              </a:rPr>
              <a:t>成功捕获</a:t>
            </a:r>
            <a:r>
              <a:rPr lang="en-US" altLang="zh-CN" b="1" kern="100" dirty="0">
                <a:latin typeface="方正兰亭黑简体"/>
                <a:cs typeface="Times New Roman" panose="02020603050405020304" pitchFamily="18" charset="0"/>
              </a:rPr>
              <a:t>HTTPS</a:t>
            </a:r>
            <a:r>
              <a:rPr lang="zh-CN" altLang="zh-CN" b="1" kern="100" dirty="0">
                <a:latin typeface="方正兰亭黑简体"/>
                <a:cs typeface="Times New Roman" panose="02020603050405020304" pitchFamily="18" charset="0"/>
              </a:rPr>
              <a:t>数据包</a:t>
            </a:r>
            <a:endParaRPr lang="zh-CN" altLang="zh-CN" b="1" kern="1000" dirty="0">
              <a:effectLst/>
              <a:latin typeface="方正兰亭黑简体"/>
              <a:cs typeface="Times New Roman" panose="02020603050405020304" pitchFamily="18" charset="0"/>
            </a:endParaRPr>
          </a:p>
        </p:txBody>
      </p:sp>
    </p:spTree>
    <p:extLst>
      <p:ext uri="{BB962C8B-B14F-4D97-AF65-F5344CB8AC3E}">
        <p14:creationId xmlns:p14="http://schemas.microsoft.com/office/powerpoint/2010/main" val="38171663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lvl="0"/>
            <a:r>
              <a:rPr lang="en-US" altLang="zh-CN" sz="4000" dirty="0" bmk="_Toc500103493">
                <a:solidFill>
                  <a:srgbClr val="7030A0"/>
                </a:solidFill>
                <a:latin typeface="黑体" panose="02010609060101010101" pitchFamily="49" charset="-122"/>
                <a:ea typeface="黑体" panose="02010609060101010101" pitchFamily="49" charset="-122"/>
                <a:cs typeface="+mn-cs"/>
              </a:rPr>
              <a:t>9.1.2  App</a:t>
            </a:r>
            <a:r>
              <a:rPr lang="zh-CN" altLang="en-US" sz="4000" dirty="0" bmk="_Toc500103493">
                <a:solidFill>
                  <a:srgbClr val="7030A0"/>
                </a:solidFill>
                <a:latin typeface="黑体" panose="02010609060101010101" pitchFamily="49" charset="-122"/>
                <a:ea typeface="黑体" panose="02010609060101010101" pitchFamily="49" charset="-122"/>
                <a:cs typeface="+mn-cs"/>
              </a:rPr>
              <a:t>爬虫和小程序爬虫</a:t>
            </a:r>
            <a:endParaRPr lang="zh-CN" altLang="en-US" sz="4000" dirty="0" bmk="_Toc500103492">
              <a:solidFill>
                <a:srgbClr val="7030A0"/>
              </a:solidFill>
              <a:latin typeface="黑体" panose="02010609060101010101" pitchFamily="49" charset="-122"/>
              <a:ea typeface="黑体" panose="02010609060101010101" pitchFamily="49" charset="-122"/>
              <a:cs typeface="+mn-cs"/>
            </a:endParaRPr>
          </a:p>
        </p:txBody>
      </p:sp>
      <p:sp>
        <p:nvSpPr>
          <p:cNvPr id="4" name="Rectangle 1"/>
          <p:cNvSpPr>
            <a:spLocks noGrp="1" noChangeArrowheads="1"/>
          </p:cNvSpPr>
          <p:nvPr>
            <p:ph idx="1"/>
          </p:nvPr>
        </p:nvSpPr>
        <p:spPr bwMode="auto">
          <a:xfrm>
            <a:off x="1097280" y="2105991"/>
            <a:ext cx="10058400"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2286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228600" algn="l" defTabSz="914400" rtl="0" eaLnBrk="0" fontAlgn="base" latinLnBrk="0" hangingPunct="0">
              <a:lnSpc>
                <a:spcPct val="100000"/>
              </a:lnSpc>
              <a:spcBef>
                <a:spcPct val="0"/>
              </a:spcBef>
              <a:spcAft>
                <a:spcPct val="0"/>
              </a:spcAft>
              <a:buClrTx/>
              <a:buSzTx/>
              <a:buFontTx/>
              <a:buNone/>
              <a:tabLst/>
            </a:pP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      比较</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Charles</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和</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Chrome</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开发者工具，如果只是多了一个搜索功能，那就没有必要单独用一章来介绍。</a:t>
            </a:r>
            <a:endPar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endParaRPr>
          </a:p>
          <a:p>
            <a:pPr marL="0" marR="0" lvl="0" indent="228600" algn="l" defTabSz="914400" rtl="0" eaLnBrk="0" fontAlgn="base" latinLnBrk="0" hangingPunct="0">
              <a:lnSpc>
                <a:spcPct val="100000"/>
              </a:lnSpc>
              <a:spcBef>
                <a:spcPct val="0"/>
              </a:spcBef>
              <a:spcAft>
                <a:spcPct val="0"/>
              </a:spcAft>
              <a:buClrTx/>
              <a:buSzTx/>
              <a:buFontTx/>
              <a:buNone/>
              <a:tabLst/>
            </a:pPr>
            <a:r>
              <a:rPr lang="en-US" altLang="zh-CN" dirty="0">
                <a:latin typeface="Times New Roman" panose="02020603050405020304" pitchFamily="18" charset="0"/>
                <a:ea typeface="方正兰亭刊宋简体"/>
                <a:cs typeface="Times New Roman" panose="02020603050405020304" pitchFamily="18" charset="0"/>
              </a:rPr>
              <a:t> </a:t>
            </a:r>
            <a:r>
              <a:rPr lang="en-US" altLang="zh-CN" dirty="0" smtClean="0">
                <a:latin typeface="Times New Roman" panose="02020603050405020304" pitchFamily="18" charset="0"/>
                <a:ea typeface="方正兰亭刊宋简体"/>
                <a:cs typeface="Times New Roman" panose="02020603050405020304" pitchFamily="18" charset="0"/>
              </a:rPr>
              <a:t>    </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使用</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Charles</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，可以轻松截获手机</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App</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和微信小程序的数据包，从而开发出直接抓取</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App</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后台和小程序后台的爬虫。</a:t>
            </a:r>
            <a:endParaRPr kumimoji="0" lang="zh-CN" altLang="en-US" i="0" u="none" strike="noStrike" cap="none" normalizeH="0" baseline="0" dirty="0" smtClean="0">
              <a:ln>
                <a:noFill/>
              </a:ln>
              <a:solidFill>
                <a:schemeClr val="tx1"/>
              </a:solidFill>
              <a:effectLst/>
            </a:endParaRPr>
          </a:p>
          <a:p>
            <a:pPr marL="0" marR="0" lvl="0" indent="228600" algn="l" defTabSz="914400" rtl="0" eaLnBrk="0" fontAlgn="base" latinLnBrk="0" hangingPunct="0">
              <a:lnSpc>
                <a:spcPct val="100000"/>
              </a:lnSpc>
              <a:spcBef>
                <a:spcPct val="0"/>
              </a:spcBef>
              <a:spcAft>
                <a:spcPct val="0"/>
              </a:spcAft>
              <a:buClrTx/>
              <a:buSzTx/>
              <a:buFontTx/>
              <a:buNone/>
              <a:tabLst/>
            </a:pP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     为了实现使用</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Charles</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抓取手机的数据包，就需要先把证书安装到手机上。</a:t>
            </a:r>
            <a:endParaRPr kumimoji="0" lang="zh-CN" altLang="en-US" i="0" u="none" strike="noStrike" cap="none" normalizeH="0" baseline="0" dirty="0" smtClean="0">
              <a:ln>
                <a:noFill/>
              </a:ln>
              <a:solidFill>
                <a:schemeClr val="tx1"/>
              </a:solidFill>
              <a:effectLst/>
            </a:endParaRPr>
          </a:p>
        </p:txBody>
      </p:sp>
    </p:spTree>
    <p:extLst>
      <p:ext uri="{BB962C8B-B14F-4D97-AF65-F5344CB8AC3E}">
        <p14:creationId xmlns:p14="http://schemas.microsoft.com/office/powerpoint/2010/main" val="210286398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56836" y="1845734"/>
            <a:ext cx="11441151" cy="4023360"/>
          </a:xfrm>
        </p:spPr>
        <p:txBody>
          <a:bodyPr/>
          <a:lstStyle/>
          <a:p>
            <a:pPr marL="0" lvl="0" indent="258763" eaLnBrk="0" fontAlgn="base" hangingPunct="0">
              <a:lnSpc>
                <a:spcPct val="100000"/>
              </a:lnSpc>
              <a:spcBef>
                <a:spcPct val="0"/>
              </a:spcBef>
              <a:spcAft>
                <a:spcPct val="0"/>
              </a:spcAft>
              <a:buClrTx/>
              <a:buSzTx/>
              <a:buNone/>
            </a:pPr>
            <a:r>
              <a:rPr lang="en-US" altLang="zh-CN" dirty="0">
                <a:solidFill>
                  <a:srgbClr val="C00000"/>
                </a:solidFill>
                <a:ea typeface="方正兰亭中黑简体"/>
                <a:cs typeface="Times New Roman" panose="02020603050405020304" pitchFamily="18" charset="0"/>
              </a:rPr>
              <a:t>1</a:t>
            </a:r>
            <a:r>
              <a:rPr lang="zh-CN" altLang="en-US" dirty="0">
                <a:solidFill>
                  <a:srgbClr val="C00000"/>
                </a:solidFill>
                <a:ea typeface="方正兰亭中黑简体"/>
                <a:cs typeface="Times New Roman" panose="02020603050405020304" pitchFamily="18" charset="0"/>
              </a:rPr>
              <a:t>．</a:t>
            </a:r>
            <a:r>
              <a:rPr lang="en-US" altLang="zh-CN" dirty="0">
                <a:solidFill>
                  <a:srgbClr val="C00000"/>
                </a:solidFill>
                <a:ea typeface="方正兰亭中黑简体"/>
                <a:cs typeface="Times New Roman" panose="02020603050405020304" pitchFamily="18" charset="0"/>
              </a:rPr>
              <a:t>iOS</a:t>
            </a:r>
            <a:r>
              <a:rPr lang="zh-CN" altLang="en-US" dirty="0">
                <a:solidFill>
                  <a:srgbClr val="C00000"/>
                </a:solidFill>
                <a:ea typeface="方正兰亭中黑简体"/>
                <a:cs typeface="Times New Roman" panose="02020603050405020304" pitchFamily="18" charset="0"/>
              </a:rPr>
              <a:t>系统的配置和使用</a:t>
            </a:r>
            <a:endParaRPr lang="zh-CN" altLang="en-US" dirty="0">
              <a:solidFill>
                <a:srgbClr val="C00000"/>
              </a:solidFill>
            </a:endParaRPr>
          </a:p>
          <a:p>
            <a:pPr marL="0" lvl="0" indent="228600" eaLnBrk="0" fontAlgn="base" hangingPunct="0">
              <a:lnSpc>
                <a:spcPct val="100000"/>
              </a:lnSpc>
              <a:spcBef>
                <a:spcPct val="0"/>
              </a:spcBef>
              <a:spcAft>
                <a:spcPct val="0"/>
              </a:spcAft>
              <a:buClrTx/>
              <a:buSzTx/>
              <a:buNone/>
            </a:pPr>
            <a:r>
              <a:rPr lang="zh-CN" altLang="en-US" dirty="0" smtClean="0">
                <a:solidFill>
                  <a:schemeClr val="tx1"/>
                </a:solidFill>
                <a:latin typeface="Times New Roman" panose="02020603050405020304" pitchFamily="18" charset="0"/>
                <a:ea typeface="方正兰亭刊宋简体"/>
                <a:cs typeface="Times New Roman" panose="02020603050405020304" pitchFamily="18" charset="0"/>
              </a:rPr>
              <a:t>      对于</a:t>
            </a:r>
            <a:r>
              <a:rPr lang="zh-CN" altLang="en-US" dirty="0">
                <a:solidFill>
                  <a:schemeClr val="tx1"/>
                </a:solidFill>
                <a:latin typeface="Times New Roman" panose="02020603050405020304" pitchFamily="18" charset="0"/>
                <a:ea typeface="方正兰亭刊宋简体"/>
                <a:cs typeface="Times New Roman" panose="02020603050405020304" pitchFamily="18" charset="0"/>
              </a:rPr>
              <a:t>苹果设备，首先要保证计算机和苹果设备联在同一个</a:t>
            </a:r>
            <a:r>
              <a:rPr lang="en-US" altLang="zh-CN" dirty="0">
                <a:solidFill>
                  <a:schemeClr val="tx1"/>
                </a:solidFill>
                <a:latin typeface="Times New Roman" panose="02020603050405020304" pitchFamily="18" charset="0"/>
                <a:ea typeface="方正兰亭刊宋简体"/>
                <a:cs typeface="Times New Roman" panose="02020603050405020304" pitchFamily="18" charset="0"/>
              </a:rPr>
              <a:t>Wi-Fi</a:t>
            </a:r>
            <a:r>
              <a:rPr lang="zh-CN" altLang="en-US" dirty="0">
                <a:solidFill>
                  <a:schemeClr val="tx1"/>
                </a:solidFill>
                <a:latin typeface="Times New Roman" panose="02020603050405020304" pitchFamily="18" charset="0"/>
                <a:ea typeface="方正兰亭刊宋简体"/>
                <a:cs typeface="Times New Roman" panose="02020603050405020304" pitchFamily="18" charset="0"/>
              </a:rPr>
              <a:t>上。选择</a:t>
            </a:r>
            <a:r>
              <a:rPr lang="en-US" altLang="zh-CN" dirty="0">
                <a:solidFill>
                  <a:schemeClr val="tx1"/>
                </a:solidFill>
                <a:latin typeface="Times New Roman" panose="02020603050405020304" pitchFamily="18" charset="0"/>
                <a:ea typeface="方正兰亭刊宋简体"/>
                <a:cs typeface="Times New Roman" panose="02020603050405020304" pitchFamily="18" charset="0"/>
              </a:rPr>
              <a:t>Charles</a:t>
            </a:r>
            <a:r>
              <a:rPr lang="zh-CN" altLang="en-US" dirty="0">
                <a:solidFill>
                  <a:schemeClr val="tx1"/>
                </a:solidFill>
                <a:latin typeface="Times New Roman" panose="02020603050405020304" pitchFamily="18" charset="0"/>
                <a:ea typeface="方正兰亭刊宋简体"/>
                <a:cs typeface="Times New Roman" panose="02020603050405020304" pitchFamily="18" charset="0"/>
              </a:rPr>
              <a:t>菜单栏中的“</a:t>
            </a:r>
            <a:r>
              <a:rPr lang="en-US" altLang="zh-CN" dirty="0">
                <a:solidFill>
                  <a:schemeClr val="tx1"/>
                </a:solidFill>
                <a:latin typeface="Times New Roman" panose="02020603050405020304" pitchFamily="18" charset="0"/>
                <a:ea typeface="方正兰亭刊宋简体"/>
                <a:cs typeface="Times New Roman" panose="02020603050405020304" pitchFamily="18" charset="0"/>
              </a:rPr>
              <a:t>Help”-“Local IP Address”</a:t>
            </a:r>
            <a:r>
              <a:rPr lang="zh-CN" altLang="en-US" dirty="0">
                <a:solidFill>
                  <a:schemeClr val="tx1"/>
                </a:solidFill>
                <a:latin typeface="Times New Roman" panose="02020603050405020304" pitchFamily="18" charset="0"/>
                <a:ea typeface="方正兰亭刊宋简体"/>
                <a:cs typeface="Times New Roman" panose="02020603050405020304" pitchFamily="18" charset="0"/>
              </a:rPr>
              <a:t>命令，此时弹出一个对话框，显示当前计算机的内网</a:t>
            </a:r>
            <a:r>
              <a:rPr lang="en-US" altLang="zh-CN" dirty="0">
                <a:solidFill>
                  <a:schemeClr val="tx1"/>
                </a:solidFill>
                <a:latin typeface="Times New Roman" panose="02020603050405020304" pitchFamily="18" charset="0"/>
                <a:ea typeface="方正兰亭刊宋简体"/>
                <a:cs typeface="Times New Roman" panose="02020603050405020304" pitchFamily="18" charset="0"/>
              </a:rPr>
              <a:t>IP</a:t>
            </a:r>
            <a:r>
              <a:rPr lang="zh-CN" altLang="en-US" dirty="0">
                <a:solidFill>
                  <a:schemeClr val="tx1"/>
                </a:solidFill>
                <a:latin typeface="Times New Roman" panose="02020603050405020304" pitchFamily="18" charset="0"/>
                <a:ea typeface="方正兰亭刊宋简体"/>
                <a:cs typeface="Times New Roman" panose="02020603050405020304" pitchFamily="18" charset="0"/>
              </a:rPr>
              <a:t>地址，如图</a:t>
            </a:r>
            <a:r>
              <a:rPr lang="en-US" altLang="zh-CN" dirty="0">
                <a:solidFill>
                  <a:schemeClr val="tx1"/>
                </a:solidFill>
                <a:latin typeface="Times New Roman" panose="02020603050405020304" pitchFamily="18" charset="0"/>
                <a:ea typeface="方正兰亭刊宋简体"/>
                <a:cs typeface="Times New Roman" panose="02020603050405020304" pitchFamily="18" charset="0"/>
              </a:rPr>
              <a:t>9</a:t>
            </a:r>
            <a:r>
              <a:rPr lang="en-US" altLang="zh-CN" dirty="0">
                <a:solidFill>
                  <a:schemeClr val="tx1"/>
                </a:solidFill>
                <a:latin typeface="宋体" panose="02010600030101010101" pitchFamily="2" charset="-122"/>
                <a:cs typeface="Times New Roman" panose="02020603050405020304" pitchFamily="18" charset="0"/>
              </a:rPr>
              <a:t>-</a:t>
            </a:r>
            <a:r>
              <a:rPr lang="en-US" altLang="zh-CN" dirty="0">
                <a:solidFill>
                  <a:schemeClr val="tx1"/>
                </a:solidFill>
                <a:latin typeface="Times New Roman" panose="02020603050405020304" pitchFamily="18" charset="0"/>
                <a:ea typeface="方正兰亭刊宋简体"/>
                <a:cs typeface="Times New Roman" panose="02020603050405020304" pitchFamily="18" charset="0"/>
              </a:rPr>
              <a:t>24</a:t>
            </a:r>
            <a:r>
              <a:rPr lang="zh-CN" altLang="en-US" dirty="0">
                <a:solidFill>
                  <a:schemeClr val="tx1"/>
                </a:solidFill>
                <a:latin typeface="Times New Roman" panose="02020603050405020304" pitchFamily="18" charset="0"/>
                <a:ea typeface="方正兰亭刊宋简体"/>
                <a:cs typeface="Times New Roman" panose="02020603050405020304" pitchFamily="18" charset="0"/>
              </a:rPr>
              <a:t>所示。</a:t>
            </a:r>
            <a:endParaRPr lang="zh-CN" altLang="en-US" dirty="0">
              <a:solidFill>
                <a:schemeClr val="tx1"/>
              </a:solidFill>
            </a:endParaRPr>
          </a:p>
          <a:p>
            <a:r>
              <a:rPr lang="en-US" altLang="zh-CN" dirty="0" smtClean="0"/>
              <a:t>        </a:t>
            </a:r>
            <a:r>
              <a:rPr lang="zh-CN" altLang="zh-CN" dirty="0" smtClean="0"/>
              <a:t>接下来设置手机。进入系统设置，选择“无线局域网”，然后单击已经连接的这个</a:t>
            </a:r>
            <a:r>
              <a:rPr lang="en-US" altLang="zh-CN" dirty="0" smtClean="0"/>
              <a:t>Wi-Fi</a:t>
            </a:r>
            <a:r>
              <a:rPr lang="zh-CN" altLang="zh-CN" dirty="0" smtClean="0"/>
              <a:t>热点右侧的圆圈包围的字母</a:t>
            </a:r>
            <a:r>
              <a:rPr lang="en-US" altLang="zh-CN" dirty="0" err="1" smtClean="0"/>
              <a:t>i</a:t>
            </a:r>
            <a:r>
              <a:rPr lang="zh-CN" altLang="zh-CN" dirty="0" smtClean="0"/>
              <a:t>的图标，如图</a:t>
            </a:r>
            <a:r>
              <a:rPr lang="en-US" altLang="zh-CN" dirty="0" smtClean="0"/>
              <a:t>9-25</a:t>
            </a:r>
            <a:r>
              <a:rPr lang="zh-CN" altLang="zh-CN" dirty="0" smtClean="0"/>
              <a:t>所示。</a:t>
            </a:r>
            <a:endParaRPr lang="zh-CN" altLang="zh-CN" dirty="0"/>
          </a:p>
          <a:p>
            <a:endParaRPr lang="zh-CN" altLang="en-US" dirty="0"/>
          </a:p>
        </p:txBody>
      </p:sp>
    </p:spTree>
    <p:extLst>
      <p:ext uri="{BB962C8B-B14F-4D97-AF65-F5344CB8AC3E}">
        <p14:creationId xmlns:p14="http://schemas.microsoft.com/office/powerpoint/2010/main" val="34660900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图片 2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1098" y="2532256"/>
            <a:ext cx="4966701" cy="300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5" name="图片 35" descr="../../Downloads/img_0682.png"/>
          <p:cNvPicPr>
            <a:picLocks noChangeAspect="1" noChangeArrowheads="1"/>
          </p:cNvPicPr>
          <p:nvPr/>
        </p:nvPicPr>
        <p:blipFill>
          <a:blip r:embed="rId3" cstate="print">
            <a:extLst>
              <a:ext uri="{28A0092B-C50C-407E-A947-70E740481C1C}">
                <a14:useLocalDpi xmlns:a14="http://schemas.microsoft.com/office/drawing/2010/main" val="0"/>
              </a:ext>
            </a:extLst>
          </a:blip>
          <a:srcRect b="47375"/>
          <a:stretch>
            <a:fillRect/>
          </a:stretch>
        </p:blipFill>
        <p:spPr bwMode="auto">
          <a:xfrm>
            <a:off x="6697082" y="2299862"/>
            <a:ext cx="4611936" cy="32422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1315844" y="5804430"/>
            <a:ext cx="9679258" cy="369332"/>
          </a:xfrm>
          <a:prstGeom prst="rect">
            <a:avLst/>
          </a:prstGeom>
        </p:spPr>
        <p:txBody>
          <a:bodyPr wrap="square">
            <a:spAutoFit/>
          </a:bodyPr>
          <a:lstStyle/>
          <a:p>
            <a:pPr algn="ctr"/>
            <a:r>
              <a:rPr lang="zh-CN" altLang="zh-CN" b="1" kern="100" dirty="0">
                <a:latin typeface="Times New Roman" panose="02020603050405020304" pitchFamily="18" charset="0"/>
                <a:ea typeface="方正书宋简体"/>
                <a:cs typeface="Times New Roman" panose="02020603050405020304" pitchFamily="18" charset="0"/>
              </a:rPr>
              <a:t>图</a:t>
            </a:r>
            <a:r>
              <a:rPr lang="en-US" altLang="zh-CN" b="1" kern="100" dirty="0">
                <a:latin typeface="Times New Roman" panose="02020603050405020304" pitchFamily="18" charset="0"/>
                <a:ea typeface="方正书宋简体"/>
              </a:rPr>
              <a:t>9-24  </a:t>
            </a:r>
            <a:r>
              <a:rPr lang="zh-CN" altLang="zh-CN" b="1" kern="100" dirty="0">
                <a:latin typeface="Times New Roman" panose="02020603050405020304" pitchFamily="18" charset="0"/>
                <a:ea typeface="方正书宋简体"/>
                <a:cs typeface="Times New Roman" panose="02020603050405020304" pitchFamily="18" charset="0"/>
              </a:rPr>
              <a:t>查看计算机的内网</a:t>
            </a:r>
            <a:r>
              <a:rPr lang="en-US" altLang="zh-CN" b="1" kern="100" dirty="0">
                <a:latin typeface="Times New Roman" panose="02020603050405020304" pitchFamily="18" charset="0"/>
                <a:ea typeface="方正书宋简体"/>
              </a:rPr>
              <a:t>IP</a:t>
            </a:r>
            <a:r>
              <a:rPr lang="zh-CN" altLang="zh-CN" b="1" kern="100" dirty="0">
                <a:latin typeface="Times New Roman" panose="02020603050405020304" pitchFamily="18" charset="0"/>
                <a:ea typeface="方正书宋简体"/>
                <a:cs typeface="Times New Roman" panose="02020603050405020304" pitchFamily="18" charset="0"/>
              </a:rPr>
              <a:t>地址</a:t>
            </a:r>
            <a:r>
              <a:rPr lang="en-US" altLang="zh-CN" b="1" kern="100" dirty="0">
                <a:latin typeface="Times New Roman" panose="02020603050405020304" pitchFamily="18" charset="0"/>
                <a:ea typeface="方正书宋简体"/>
              </a:rPr>
              <a:t>                      </a:t>
            </a:r>
            <a:r>
              <a:rPr lang="zh-CN" altLang="zh-CN" b="1" kern="100" dirty="0">
                <a:latin typeface="Times New Roman" panose="02020603050405020304" pitchFamily="18" charset="0"/>
                <a:ea typeface="方正书宋简体"/>
                <a:cs typeface="Times New Roman" panose="02020603050405020304" pitchFamily="18" charset="0"/>
              </a:rPr>
              <a:t>图</a:t>
            </a:r>
            <a:r>
              <a:rPr lang="en-US" altLang="zh-CN" b="1" kern="100" dirty="0">
                <a:latin typeface="Times New Roman" panose="02020603050405020304" pitchFamily="18" charset="0"/>
                <a:ea typeface="方正书宋简体"/>
              </a:rPr>
              <a:t>9-25  </a:t>
            </a:r>
            <a:r>
              <a:rPr lang="zh-CN" altLang="zh-CN" b="1" kern="100" dirty="0">
                <a:latin typeface="Times New Roman" panose="02020603050405020304" pitchFamily="18" charset="0"/>
                <a:ea typeface="方正书宋简体"/>
                <a:cs typeface="Times New Roman" panose="02020603050405020304" pitchFamily="18" charset="0"/>
              </a:rPr>
              <a:t>单机</a:t>
            </a:r>
            <a:r>
              <a:rPr lang="en-US" altLang="zh-CN" b="1" kern="100" dirty="0">
                <a:latin typeface="Times New Roman" panose="02020603050405020304" pitchFamily="18" charset="0"/>
                <a:ea typeface="方正书宋简体"/>
              </a:rPr>
              <a:t>Wi-Fi</a:t>
            </a:r>
            <a:r>
              <a:rPr lang="zh-CN" altLang="zh-CN" b="1" kern="100" dirty="0">
                <a:latin typeface="Times New Roman" panose="02020603050405020304" pitchFamily="18" charset="0"/>
                <a:ea typeface="方正书宋简体"/>
                <a:cs typeface="Times New Roman" panose="02020603050405020304" pitchFamily="18" charset="0"/>
              </a:rPr>
              <a:t>右侧圆圈包围的感叹号图标</a:t>
            </a:r>
            <a:endParaRPr lang="zh-CN" altLang="en-US" b="1" dirty="0"/>
          </a:p>
        </p:txBody>
      </p:sp>
    </p:spTree>
    <p:extLst>
      <p:ext uri="{BB962C8B-B14F-4D97-AF65-F5344CB8AC3E}">
        <p14:creationId xmlns:p14="http://schemas.microsoft.com/office/powerpoint/2010/main" val="32217239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097280" y="2637471"/>
            <a:ext cx="5615754" cy="4023360"/>
          </a:xfrm>
        </p:spPr>
        <p:txBody>
          <a:bodyPr/>
          <a:lstStyle/>
          <a:p>
            <a:r>
              <a:rPr lang="en-US" altLang="zh-CN" dirty="0" smtClean="0"/>
              <a:t>        </a:t>
            </a:r>
            <a:r>
              <a:rPr lang="zh-CN" altLang="zh-CN" dirty="0" smtClean="0"/>
              <a:t>选择</a:t>
            </a:r>
            <a:r>
              <a:rPr lang="zh-CN" altLang="zh-CN" dirty="0"/>
              <a:t>“</a:t>
            </a:r>
            <a:r>
              <a:rPr lang="en-US" altLang="zh-CN" dirty="0"/>
              <a:t>HTTP</a:t>
            </a:r>
            <a:r>
              <a:rPr lang="zh-CN" altLang="zh-CN" dirty="0"/>
              <a:t>代理”下面的“手动”选项卡，在“服务器”处输入计算机的</a:t>
            </a:r>
            <a:r>
              <a:rPr lang="en-US" altLang="zh-CN" dirty="0"/>
              <a:t>IP</a:t>
            </a:r>
            <a:r>
              <a:rPr lang="zh-CN" altLang="zh-CN" dirty="0"/>
              <a:t>地址，在“端口”处输入</a:t>
            </a:r>
            <a:r>
              <a:rPr lang="en-US" altLang="zh-CN" dirty="0"/>
              <a:t>8888</a:t>
            </a:r>
            <a:r>
              <a:rPr lang="zh-CN" altLang="zh-CN" dirty="0"/>
              <a:t>，如图</a:t>
            </a:r>
            <a:r>
              <a:rPr lang="en-US" altLang="zh-CN" dirty="0"/>
              <a:t>9-26</a:t>
            </a:r>
            <a:r>
              <a:rPr lang="zh-CN" altLang="zh-CN" dirty="0"/>
              <a:t>所示。</a:t>
            </a:r>
          </a:p>
          <a:p>
            <a:endParaRPr lang="zh-CN" altLang="en-US" dirty="0"/>
          </a:p>
        </p:txBody>
      </p:sp>
      <p:pic>
        <p:nvPicPr>
          <p:cNvPr id="24578" name="图片 87" descr="../../Downloads/img_0675.png"/>
          <p:cNvPicPr>
            <a:picLocks noChangeAspect="1" noChangeArrowheads="1"/>
          </p:cNvPicPr>
          <p:nvPr/>
        </p:nvPicPr>
        <p:blipFill>
          <a:blip r:embed="rId2" cstate="print">
            <a:extLst>
              <a:ext uri="{28A0092B-C50C-407E-A947-70E740481C1C}">
                <a14:useLocalDpi xmlns:a14="http://schemas.microsoft.com/office/drawing/2010/main" val="0"/>
              </a:ext>
            </a:extLst>
          </a:blip>
          <a:srcRect b="18216"/>
          <a:stretch>
            <a:fillRect/>
          </a:stretch>
        </p:blipFill>
        <p:spPr bwMode="auto">
          <a:xfrm>
            <a:off x="7554138" y="2047023"/>
            <a:ext cx="3530174" cy="38407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7215123" y="5891287"/>
            <a:ext cx="4208203" cy="369332"/>
          </a:xfrm>
          <a:prstGeom prst="rect">
            <a:avLst/>
          </a:prstGeom>
        </p:spPr>
        <p:txBody>
          <a:bodyPr wrap="none">
            <a:spAutoFit/>
          </a:bodyPr>
          <a:lstStyle/>
          <a:p>
            <a:r>
              <a:rPr lang="zh-CN" altLang="zh-CN" b="1" kern="100" dirty="0">
                <a:latin typeface="Times New Roman" panose="02020603050405020304" pitchFamily="18" charset="0"/>
                <a:ea typeface="方正书宋简体"/>
                <a:cs typeface="Times New Roman" panose="02020603050405020304" pitchFamily="18" charset="0"/>
              </a:rPr>
              <a:t>图</a:t>
            </a:r>
            <a:r>
              <a:rPr lang="en-US" altLang="zh-CN" b="1" kern="100" dirty="0">
                <a:latin typeface="Times New Roman" panose="02020603050405020304" pitchFamily="18" charset="0"/>
                <a:ea typeface="方正书宋简体"/>
              </a:rPr>
              <a:t>9-26  </a:t>
            </a:r>
            <a:r>
              <a:rPr lang="zh-CN" altLang="zh-CN" b="1" kern="100" dirty="0">
                <a:latin typeface="Times New Roman" panose="02020603050405020304" pitchFamily="18" charset="0"/>
                <a:ea typeface="方正书宋简体"/>
                <a:cs typeface="Times New Roman" panose="02020603050405020304" pitchFamily="18" charset="0"/>
              </a:rPr>
              <a:t>手动输入计算机的</a:t>
            </a:r>
            <a:r>
              <a:rPr lang="en-US" altLang="zh-CN" b="1" kern="100" dirty="0">
                <a:latin typeface="Times New Roman" panose="02020603050405020304" pitchFamily="18" charset="0"/>
                <a:ea typeface="方正书宋简体"/>
              </a:rPr>
              <a:t>IP</a:t>
            </a:r>
            <a:r>
              <a:rPr lang="zh-CN" altLang="zh-CN" b="1" kern="100" dirty="0">
                <a:latin typeface="Times New Roman" panose="02020603050405020304" pitchFamily="18" charset="0"/>
                <a:ea typeface="方正书宋简体"/>
                <a:cs typeface="Times New Roman" panose="02020603050405020304" pitchFamily="18" charset="0"/>
              </a:rPr>
              <a:t>地址和端口</a:t>
            </a:r>
            <a:endParaRPr lang="zh-CN" altLang="en-US" b="1" dirty="0"/>
          </a:p>
        </p:txBody>
      </p:sp>
    </p:spTree>
    <p:extLst>
      <p:ext uri="{BB962C8B-B14F-4D97-AF65-F5344CB8AC3E}">
        <p14:creationId xmlns:p14="http://schemas.microsoft.com/office/powerpoint/2010/main" val="34267067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en-US" altLang="zh-CN" dirty="0" smtClean="0"/>
              <a:t>         </a:t>
            </a:r>
            <a:r>
              <a:rPr lang="zh-CN" altLang="zh-CN" dirty="0" smtClean="0"/>
              <a:t>输入</a:t>
            </a:r>
            <a:r>
              <a:rPr lang="zh-CN" altLang="zh-CN" dirty="0"/>
              <a:t>完成代理以后按下苹果设备的</a:t>
            </a:r>
            <a:r>
              <a:rPr lang="en-US" altLang="zh-CN" dirty="0"/>
              <a:t>Home</a:t>
            </a:r>
            <a:r>
              <a:rPr lang="zh-CN" altLang="zh-CN" dirty="0"/>
              <a:t>键，设置就会自动保存。注意，计算机上立刻就会弹出一个对话框，询问是否允许一台设备通过计算机代理上网，如图</a:t>
            </a:r>
            <a:r>
              <a:rPr lang="en-US" altLang="zh-CN" dirty="0"/>
              <a:t>9-27</a:t>
            </a:r>
            <a:r>
              <a:rPr lang="zh-CN" altLang="zh-CN" dirty="0"/>
              <a:t>所示。</a:t>
            </a:r>
          </a:p>
          <a:p>
            <a:endParaRPr lang="zh-CN" altLang="en-US" dirty="0"/>
          </a:p>
        </p:txBody>
      </p:sp>
      <p:pic>
        <p:nvPicPr>
          <p:cNvPr id="25602" name="图片 2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65934" y="3437751"/>
            <a:ext cx="8910234" cy="18425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3687350" y="5977468"/>
            <a:ext cx="4878259" cy="369332"/>
          </a:xfrm>
          <a:prstGeom prst="rect">
            <a:avLst/>
          </a:prstGeom>
        </p:spPr>
        <p:txBody>
          <a:bodyPr wrap="none">
            <a:spAutoFit/>
          </a:bodyPr>
          <a:lstStyle/>
          <a:p>
            <a:r>
              <a:rPr lang="zh-CN" altLang="zh-CN" b="1" kern="100" dirty="0">
                <a:latin typeface="Times New Roman" panose="02020603050405020304" pitchFamily="18" charset="0"/>
                <a:ea typeface="方正书宋简体"/>
                <a:cs typeface="Times New Roman" panose="02020603050405020304" pitchFamily="18" charset="0"/>
              </a:rPr>
              <a:t>图</a:t>
            </a:r>
            <a:r>
              <a:rPr lang="en-US" altLang="zh-CN" b="1" kern="100" dirty="0">
                <a:latin typeface="Times New Roman" panose="02020603050405020304" pitchFamily="18" charset="0"/>
                <a:ea typeface="方正书宋简体"/>
              </a:rPr>
              <a:t>9-27  </a:t>
            </a:r>
            <a:r>
              <a:rPr lang="zh-CN" altLang="zh-CN" b="1" kern="100" dirty="0">
                <a:latin typeface="Times New Roman" panose="02020603050405020304" pitchFamily="18" charset="0"/>
                <a:ea typeface="方正书宋简体"/>
                <a:cs typeface="Times New Roman" panose="02020603050405020304" pitchFamily="18" charset="0"/>
              </a:rPr>
              <a:t>询问是否允许设备通过计算机代理上网</a:t>
            </a:r>
            <a:endParaRPr lang="zh-CN" altLang="en-US" b="1" dirty="0"/>
          </a:p>
        </p:txBody>
      </p:sp>
    </p:spTree>
    <p:extLst>
      <p:ext uri="{BB962C8B-B14F-4D97-AF65-F5344CB8AC3E}">
        <p14:creationId xmlns:p14="http://schemas.microsoft.com/office/powerpoint/2010/main" val="209377239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en-US" altLang="zh-CN" dirty="0" smtClean="0"/>
              <a:t>         </a:t>
            </a:r>
            <a:r>
              <a:rPr lang="zh-CN" altLang="zh-CN" dirty="0" smtClean="0"/>
              <a:t>单击</a:t>
            </a:r>
            <a:r>
              <a:rPr lang="zh-CN" altLang="zh-CN" dirty="0"/>
              <a:t>“</a:t>
            </a:r>
            <a:r>
              <a:rPr lang="en-US" altLang="zh-CN" dirty="0"/>
              <a:t>Allow</a:t>
            </a:r>
            <a:r>
              <a:rPr lang="zh-CN" altLang="zh-CN" dirty="0"/>
              <a:t>”按钮，允许以后，只能使用</a:t>
            </a:r>
            <a:r>
              <a:rPr lang="en-US" altLang="zh-CN" dirty="0"/>
              <a:t>iOS</a:t>
            </a:r>
            <a:r>
              <a:rPr lang="zh-CN" altLang="zh-CN" dirty="0"/>
              <a:t>系统自带的</a:t>
            </a:r>
            <a:r>
              <a:rPr lang="en-US" altLang="zh-CN" dirty="0"/>
              <a:t>Safari</a:t>
            </a:r>
            <a:r>
              <a:rPr lang="zh-CN" altLang="zh-CN" dirty="0"/>
              <a:t>浏览器访问</a:t>
            </a:r>
            <a:r>
              <a:rPr lang="en-US" altLang="zh-CN" dirty="0"/>
              <a:t>https://chls.pro/ssl</a:t>
            </a:r>
            <a:r>
              <a:rPr lang="zh-CN" altLang="zh-CN" dirty="0" smtClean="0"/>
              <a:t>。</a:t>
            </a:r>
            <a:endParaRPr lang="en-US" altLang="zh-CN" dirty="0" smtClean="0"/>
          </a:p>
          <a:p>
            <a:r>
              <a:rPr lang="en-US" altLang="zh-CN" dirty="0"/>
              <a:t> </a:t>
            </a:r>
            <a:r>
              <a:rPr lang="en-US" altLang="zh-CN" dirty="0" smtClean="0"/>
              <a:t>        </a:t>
            </a:r>
            <a:r>
              <a:rPr lang="zh-CN" altLang="zh-CN" dirty="0" smtClean="0"/>
              <a:t>此时</a:t>
            </a:r>
            <a:r>
              <a:rPr lang="zh-CN" altLang="zh-CN" dirty="0"/>
              <a:t>会弹出一个对话框，询问是否显示配置描述文件，如图</a:t>
            </a:r>
            <a:r>
              <a:rPr lang="en-US" altLang="zh-CN" dirty="0"/>
              <a:t>9-28</a:t>
            </a:r>
            <a:r>
              <a:rPr lang="zh-CN" altLang="zh-CN" dirty="0"/>
              <a:t>所示，单击“允许”按钮，打开图</a:t>
            </a:r>
            <a:r>
              <a:rPr lang="en-US" altLang="zh-CN" dirty="0"/>
              <a:t>9-29</a:t>
            </a:r>
            <a:r>
              <a:rPr lang="zh-CN" altLang="zh-CN" dirty="0"/>
              <a:t>所示的界面。</a:t>
            </a:r>
          </a:p>
          <a:p>
            <a:endParaRPr lang="zh-CN" altLang="en-US" dirty="0"/>
          </a:p>
        </p:txBody>
      </p:sp>
      <p:pic>
        <p:nvPicPr>
          <p:cNvPr id="4" name="Picture 2" descr="C:\Program Files\Microsoft Office\MEDIA\CAGCAT10\j0297749.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304020" y="4600221"/>
            <a:ext cx="1851660" cy="17620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780164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图片 26" descr="../../Downloads/img_0676.png"/>
          <p:cNvPicPr>
            <a:picLocks noChangeAspect="1" noChangeArrowheads="1"/>
          </p:cNvPicPr>
          <p:nvPr/>
        </p:nvPicPr>
        <p:blipFill>
          <a:blip r:embed="rId2" cstate="print">
            <a:extLst>
              <a:ext uri="{28A0092B-C50C-407E-A947-70E740481C1C}">
                <a14:useLocalDpi xmlns:a14="http://schemas.microsoft.com/office/drawing/2010/main" val="0"/>
              </a:ext>
            </a:extLst>
          </a:blip>
          <a:srcRect b="29997"/>
          <a:stretch>
            <a:fillRect/>
          </a:stretch>
        </p:blipFill>
        <p:spPr bwMode="auto">
          <a:xfrm>
            <a:off x="1352473" y="1945075"/>
            <a:ext cx="3943120" cy="36751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27" name="图片 28" descr="../../Downloads/img_0679.png"/>
          <p:cNvPicPr>
            <a:picLocks noChangeAspect="1" noChangeArrowheads="1"/>
          </p:cNvPicPr>
          <p:nvPr/>
        </p:nvPicPr>
        <p:blipFill>
          <a:blip r:embed="rId3" cstate="print">
            <a:extLst>
              <a:ext uri="{28A0092B-C50C-407E-A947-70E740481C1C}">
                <a14:useLocalDpi xmlns:a14="http://schemas.microsoft.com/office/drawing/2010/main" val="0"/>
              </a:ext>
            </a:extLst>
          </a:blip>
          <a:srcRect b="15842"/>
          <a:stretch>
            <a:fillRect/>
          </a:stretch>
        </p:blipFill>
        <p:spPr bwMode="auto">
          <a:xfrm>
            <a:off x="6695192" y="1945075"/>
            <a:ext cx="3352057" cy="37667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780585" y="5837884"/>
            <a:ext cx="10348332" cy="369332"/>
          </a:xfrm>
          <a:prstGeom prst="rect">
            <a:avLst/>
          </a:prstGeom>
        </p:spPr>
        <p:txBody>
          <a:bodyPr wrap="square">
            <a:spAutoFit/>
          </a:bodyPr>
          <a:lstStyle/>
          <a:p>
            <a:pPr algn="ctr"/>
            <a:r>
              <a:rPr lang="zh-CN" altLang="zh-CN" b="1" kern="100" dirty="0">
                <a:ea typeface="Times New Roman" panose="02020603050405020304" pitchFamily="18" charset="0"/>
              </a:rPr>
              <a:t> </a:t>
            </a:r>
            <a:r>
              <a:rPr lang="zh-CN" altLang="zh-CN" b="1" kern="100" dirty="0">
                <a:latin typeface="Times New Roman" panose="02020603050405020304" pitchFamily="18" charset="0"/>
                <a:ea typeface="方正书宋简体"/>
                <a:cs typeface="Times New Roman" panose="02020603050405020304" pitchFamily="18" charset="0"/>
              </a:rPr>
              <a:t>图</a:t>
            </a:r>
            <a:r>
              <a:rPr lang="en-US" altLang="zh-CN" b="1" kern="100" dirty="0">
                <a:latin typeface="Times New Roman" panose="02020603050405020304" pitchFamily="18" charset="0"/>
                <a:ea typeface="方正书宋简体"/>
              </a:rPr>
              <a:t>9-28  </a:t>
            </a:r>
            <a:r>
              <a:rPr lang="zh-CN" altLang="zh-CN" b="1" kern="100" dirty="0">
                <a:latin typeface="Times New Roman" panose="02020603050405020304" pitchFamily="18" charset="0"/>
                <a:ea typeface="方正书宋简体"/>
                <a:cs typeface="Times New Roman" panose="02020603050405020304" pitchFamily="18" charset="0"/>
              </a:rPr>
              <a:t>确认是否安装描述文件</a:t>
            </a:r>
            <a:r>
              <a:rPr lang="en-US" altLang="zh-CN" b="1" kern="100" dirty="0">
                <a:latin typeface="Times New Roman" panose="02020603050405020304" pitchFamily="18" charset="0"/>
                <a:ea typeface="方正书宋简体"/>
              </a:rPr>
              <a:t>                       </a:t>
            </a:r>
            <a:r>
              <a:rPr lang="zh-CN" altLang="zh-CN" b="1" kern="100" dirty="0">
                <a:latin typeface="Times New Roman" panose="02020603050405020304" pitchFamily="18" charset="0"/>
                <a:ea typeface="方正书宋简体"/>
                <a:cs typeface="Times New Roman" panose="02020603050405020304" pitchFamily="18" charset="0"/>
              </a:rPr>
              <a:t>图</a:t>
            </a:r>
            <a:r>
              <a:rPr lang="en-US" altLang="zh-CN" b="1" kern="100" dirty="0">
                <a:latin typeface="Times New Roman" panose="02020603050405020304" pitchFamily="18" charset="0"/>
                <a:ea typeface="方正书宋简体"/>
              </a:rPr>
              <a:t>9-29  </a:t>
            </a:r>
            <a:r>
              <a:rPr lang="zh-CN" altLang="zh-CN" b="1" kern="100" dirty="0">
                <a:latin typeface="Times New Roman" panose="02020603050405020304" pitchFamily="18" charset="0"/>
                <a:ea typeface="方正书宋简体"/>
                <a:cs typeface="Times New Roman" panose="02020603050405020304" pitchFamily="18" charset="0"/>
              </a:rPr>
              <a:t>允许配置描述文件后会自动弹出对话框</a:t>
            </a:r>
            <a:endParaRPr lang="zh-CN" altLang="en-US" b="1" dirty="0"/>
          </a:p>
        </p:txBody>
      </p:sp>
    </p:spTree>
    <p:extLst>
      <p:ext uri="{BB962C8B-B14F-4D97-AF65-F5344CB8AC3E}">
        <p14:creationId xmlns:p14="http://schemas.microsoft.com/office/powerpoint/2010/main" val="395289976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en-US" altLang="zh-CN" dirty="0" smtClean="0"/>
              <a:t>         </a:t>
            </a:r>
            <a:r>
              <a:rPr lang="zh-CN" altLang="zh-CN" dirty="0" smtClean="0"/>
              <a:t>单击</a:t>
            </a:r>
            <a:r>
              <a:rPr lang="zh-CN" altLang="zh-CN" dirty="0"/>
              <a:t>右上角的“安装”按钮，弹出另一个对话框，显示描述文件信息，如图</a:t>
            </a:r>
            <a:r>
              <a:rPr lang="en-US" altLang="zh-CN" dirty="0"/>
              <a:t>9-30</a:t>
            </a:r>
            <a:r>
              <a:rPr lang="zh-CN" altLang="zh-CN" dirty="0"/>
              <a:t>所示。</a:t>
            </a:r>
          </a:p>
          <a:p>
            <a:r>
              <a:rPr lang="en-US" altLang="zh-CN" dirty="0" smtClean="0"/>
              <a:t>         </a:t>
            </a:r>
            <a:r>
              <a:rPr lang="zh-CN" altLang="zh-CN" dirty="0" smtClean="0"/>
              <a:t>单击</a:t>
            </a:r>
            <a:r>
              <a:rPr lang="zh-CN" altLang="zh-CN" dirty="0"/>
              <a:t>“安装”按钮并输入屏锁密码，进行安装即可。</a:t>
            </a:r>
          </a:p>
          <a:p>
            <a:r>
              <a:rPr lang="en-US" altLang="zh-CN" dirty="0" smtClean="0"/>
              <a:t>         </a:t>
            </a:r>
            <a:r>
              <a:rPr lang="zh-CN" altLang="zh-CN" dirty="0" smtClean="0"/>
              <a:t>安装</a:t>
            </a:r>
            <a:r>
              <a:rPr lang="zh-CN" altLang="zh-CN" dirty="0"/>
              <a:t>完成证书以后，在设置中打开“关于本机”，找到最下面的“证书信任设置”，并在里面启动对</a:t>
            </a:r>
            <a:r>
              <a:rPr lang="en-US" altLang="zh-CN" dirty="0"/>
              <a:t>Charles</a:t>
            </a:r>
            <a:r>
              <a:rPr lang="zh-CN" altLang="zh-CN" dirty="0"/>
              <a:t>证书的完全信任，如图</a:t>
            </a:r>
            <a:r>
              <a:rPr lang="en-US" altLang="zh-CN" dirty="0"/>
              <a:t>9-31</a:t>
            </a:r>
            <a:r>
              <a:rPr lang="zh-CN" altLang="zh-CN" dirty="0"/>
              <a:t>所示。</a:t>
            </a:r>
          </a:p>
          <a:p>
            <a:endParaRPr lang="zh-CN" altLang="en-US" dirty="0"/>
          </a:p>
        </p:txBody>
      </p:sp>
    </p:spTree>
    <p:extLst>
      <p:ext uri="{BB962C8B-B14F-4D97-AF65-F5344CB8AC3E}">
        <p14:creationId xmlns:p14="http://schemas.microsoft.com/office/powerpoint/2010/main" val="29128752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lvl="0"/>
            <a:r>
              <a:rPr lang="en-US" altLang="zh-CN" sz="4000" dirty="0" bmk="_Toc500103492">
                <a:solidFill>
                  <a:srgbClr val="7030A0"/>
                </a:solidFill>
                <a:latin typeface="黑体" panose="02010609060101010101" pitchFamily="49" charset="-122"/>
                <a:ea typeface="黑体" panose="02010609060101010101" pitchFamily="49" charset="-122"/>
                <a:cs typeface="+mn-cs"/>
              </a:rPr>
              <a:t>9.1.1  Charles</a:t>
            </a:r>
            <a:r>
              <a:rPr lang="zh-CN" altLang="en-US" sz="4000" dirty="0" bmk="_Toc500103492">
                <a:solidFill>
                  <a:srgbClr val="7030A0"/>
                </a:solidFill>
                <a:latin typeface="黑体" panose="02010609060101010101" pitchFamily="49" charset="-122"/>
                <a:ea typeface="黑体" panose="02010609060101010101" pitchFamily="49" charset="-122"/>
                <a:cs typeface="+mn-cs"/>
              </a:rPr>
              <a:t>的介绍和使用</a:t>
            </a:r>
            <a:endParaRPr lang="zh-CN" altLang="en-US" sz="4000" dirty="0" bmk="_Toc500096882">
              <a:solidFill>
                <a:srgbClr val="7030A0"/>
              </a:solidFill>
              <a:latin typeface="黑体" panose="02010609060101010101" pitchFamily="49" charset="-122"/>
              <a:ea typeface="黑体" panose="02010609060101010101" pitchFamily="49" charset="-122"/>
              <a:cs typeface="+mn-cs"/>
            </a:endParaRPr>
          </a:p>
        </p:txBody>
      </p:sp>
      <p:sp>
        <p:nvSpPr>
          <p:cNvPr id="4" name="Rectangle 1"/>
          <p:cNvSpPr>
            <a:spLocks noGrp="1" noChangeArrowheads="1"/>
          </p:cNvSpPr>
          <p:nvPr>
            <p:ph idx="1"/>
          </p:nvPr>
        </p:nvSpPr>
        <p:spPr bwMode="auto">
          <a:xfrm>
            <a:off x="568712" y="2087699"/>
            <a:ext cx="11084311" cy="35394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2286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228600" algn="l" defTabSz="914400" rtl="0" eaLnBrk="0" fontAlgn="base" latinLnBrk="0" hangingPunct="0">
              <a:lnSpc>
                <a:spcPct val="100000"/>
              </a:lnSpc>
              <a:spcBef>
                <a:spcPct val="0"/>
              </a:spcBef>
              <a:spcAft>
                <a:spcPct val="0"/>
              </a:spcAft>
              <a:buClrTx/>
              <a:buSzTx/>
              <a:buFontTx/>
              <a:buNone/>
              <a:tabLst/>
            </a:pP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     在分析异步加载的网页时，</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Chrome</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的开发者工具非常好用。</a:t>
            </a:r>
            <a:endPar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endParaRPr>
          </a:p>
          <a:p>
            <a:pPr marL="0" marR="0" lvl="0" indent="228600" algn="l" defTabSz="914400" rtl="0" eaLnBrk="0" fontAlgn="base" latinLnBrk="0" hangingPunct="0">
              <a:lnSpc>
                <a:spcPct val="100000"/>
              </a:lnSpc>
              <a:spcBef>
                <a:spcPct val="0"/>
              </a:spcBef>
              <a:spcAft>
                <a:spcPct val="0"/>
              </a:spcAft>
              <a:buClrTx/>
              <a:buSzTx/>
              <a:buFontTx/>
              <a:buNone/>
              <a:tabLst/>
            </a:pPr>
            <a:r>
              <a:rPr lang="en-US" altLang="zh-CN" dirty="0">
                <a:latin typeface="Times New Roman" panose="02020603050405020304" pitchFamily="18" charset="0"/>
                <a:ea typeface="方正兰亭刊宋简体"/>
                <a:cs typeface="Times New Roman" panose="02020603050405020304" pitchFamily="18" charset="0"/>
              </a:rPr>
              <a:t> </a:t>
            </a:r>
            <a:r>
              <a:rPr lang="en-US" altLang="zh-CN" dirty="0" smtClean="0">
                <a:latin typeface="Times New Roman" panose="02020603050405020304" pitchFamily="18" charset="0"/>
                <a:ea typeface="方正兰亭刊宋简体"/>
                <a:cs typeface="Times New Roman" panose="02020603050405020304" pitchFamily="18" charset="0"/>
              </a:rPr>
              <a:t>    </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通过在开发者工具的“</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Network”</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选项卡中寻找被加载的数据，然后用</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Python</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模拟出这个数据的请求，从而直接访问网站的后台接口，就可以得到数据。</a:t>
            </a:r>
            <a:endParaRPr kumimoji="0" lang="zh-CN" altLang="en-US" i="0" u="none" strike="noStrike" cap="none" normalizeH="0" baseline="0" dirty="0" smtClean="0">
              <a:ln>
                <a:noFill/>
              </a:ln>
              <a:solidFill>
                <a:schemeClr val="tx1"/>
              </a:solidFill>
              <a:effectLst/>
            </a:endParaRPr>
          </a:p>
          <a:p>
            <a:pPr marL="0" marR="0" lvl="0" indent="228600" algn="l" defTabSz="914400" rtl="0" eaLnBrk="0" fontAlgn="base" latinLnBrk="0" hangingPunct="0">
              <a:lnSpc>
                <a:spcPct val="100000"/>
              </a:lnSpc>
              <a:spcBef>
                <a:spcPct val="0"/>
              </a:spcBef>
              <a:spcAft>
                <a:spcPct val="0"/>
              </a:spcAft>
              <a:buClrTx/>
              <a:buSzTx/>
              <a:buFontTx/>
              <a:buNone/>
              <a:tabLst/>
            </a:pP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     但是开发者工具有一个特别不方便的地方，那就是没法对数据进行搜索。如果想知道一个特定的异步加载内容来自哪个请求，必须在“</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Network”</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选项卡里面一个请求一个请求地进行查看。如果一个网页的请求有几百个，那么这样寻找起来是非常费时、费力的。</a:t>
            </a:r>
            <a:endParaRPr kumimoji="0" lang="zh-CN" altLang="en-US" i="0" u="none" strike="noStrike" cap="none" normalizeH="0" baseline="0" dirty="0" smtClean="0">
              <a:ln>
                <a:noFill/>
              </a:ln>
              <a:solidFill>
                <a:schemeClr val="tx1"/>
              </a:solidFill>
              <a:effectLst/>
            </a:endParaRPr>
          </a:p>
        </p:txBody>
      </p:sp>
    </p:spTree>
    <p:extLst>
      <p:ext uri="{BB962C8B-B14F-4D97-AF65-F5344CB8AC3E}">
        <p14:creationId xmlns:p14="http://schemas.microsoft.com/office/powerpoint/2010/main" val="63001551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图片 27" descr="../../Downloads/img_0677.png"/>
          <p:cNvPicPr>
            <a:picLocks noChangeAspect="1" noChangeArrowheads="1"/>
          </p:cNvPicPr>
          <p:nvPr/>
        </p:nvPicPr>
        <p:blipFill>
          <a:blip r:embed="rId2" cstate="print">
            <a:extLst>
              <a:ext uri="{28A0092B-C50C-407E-A947-70E740481C1C}">
                <a14:useLocalDpi xmlns:a14="http://schemas.microsoft.com/office/drawing/2010/main" val="0"/>
              </a:ext>
            </a:extLst>
          </a:blip>
          <a:srcRect b="15601"/>
          <a:stretch>
            <a:fillRect/>
          </a:stretch>
        </p:blipFill>
        <p:spPr bwMode="auto">
          <a:xfrm>
            <a:off x="1643992" y="2099925"/>
            <a:ext cx="3329451" cy="37443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1" name="Picture 3" descr="图9-3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46830" y="1954799"/>
            <a:ext cx="3010125" cy="4034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1231397" y="5989395"/>
            <a:ext cx="8916212" cy="369332"/>
          </a:xfrm>
          <a:prstGeom prst="rect">
            <a:avLst/>
          </a:prstGeom>
        </p:spPr>
        <p:txBody>
          <a:bodyPr wrap="square">
            <a:spAutoFit/>
          </a:bodyPr>
          <a:lstStyle/>
          <a:p>
            <a:pPr algn="ctr"/>
            <a:r>
              <a:rPr lang="zh-CN" altLang="zh-CN" b="1" kern="100" dirty="0">
                <a:ea typeface="Times New Roman" panose="02020603050405020304" pitchFamily="18" charset="0"/>
              </a:rPr>
              <a:t> </a:t>
            </a:r>
            <a:r>
              <a:rPr lang="zh-CN" altLang="zh-CN" b="1" kern="100" dirty="0">
                <a:latin typeface="Times New Roman" panose="02020603050405020304" pitchFamily="18" charset="0"/>
                <a:ea typeface="方正书宋简体"/>
                <a:cs typeface="Times New Roman" panose="02020603050405020304" pitchFamily="18" charset="0"/>
              </a:rPr>
              <a:t>图</a:t>
            </a:r>
            <a:r>
              <a:rPr lang="en-US" altLang="zh-CN" b="1" kern="100" dirty="0">
                <a:latin typeface="Times New Roman" panose="02020603050405020304" pitchFamily="18" charset="0"/>
                <a:ea typeface="方正书宋简体"/>
              </a:rPr>
              <a:t>9-30  </a:t>
            </a:r>
            <a:r>
              <a:rPr lang="zh-CN" altLang="zh-CN" b="1" kern="100" dirty="0">
                <a:latin typeface="Times New Roman" panose="02020603050405020304" pitchFamily="18" charset="0"/>
                <a:ea typeface="方正书宋简体"/>
                <a:cs typeface="Times New Roman" panose="02020603050405020304" pitchFamily="18" charset="0"/>
              </a:rPr>
              <a:t>描述文件信息</a:t>
            </a:r>
            <a:r>
              <a:rPr lang="en-US" altLang="zh-CN" b="1" kern="100" dirty="0">
                <a:latin typeface="Times New Roman" panose="02020603050405020304" pitchFamily="18" charset="0"/>
                <a:ea typeface="方正书宋简体"/>
              </a:rPr>
              <a:t>                            </a:t>
            </a:r>
            <a:r>
              <a:rPr lang="zh-CN" altLang="zh-CN" b="1" kern="100" dirty="0">
                <a:latin typeface="Times New Roman" panose="02020603050405020304" pitchFamily="18" charset="0"/>
                <a:ea typeface="方正书宋简体"/>
                <a:cs typeface="Times New Roman" panose="02020603050405020304" pitchFamily="18" charset="0"/>
              </a:rPr>
              <a:t>图</a:t>
            </a:r>
            <a:r>
              <a:rPr lang="en-US" altLang="zh-CN" b="1" kern="100" dirty="0">
                <a:latin typeface="Times New Roman" panose="02020603050405020304" pitchFamily="18" charset="0"/>
                <a:ea typeface="方正书宋简体"/>
              </a:rPr>
              <a:t>9-31  </a:t>
            </a:r>
            <a:r>
              <a:rPr lang="zh-CN" altLang="zh-CN" b="1" kern="100" dirty="0">
                <a:latin typeface="Times New Roman" panose="02020603050405020304" pitchFamily="18" charset="0"/>
                <a:ea typeface="方正书宋简体"/>
                <a:cs typeface="Times New Roman" panose="02020603050405020304" pitchFamily="18" charset="0"/>
              </a:rPr>
              <a:t>打开对</a:t>
            </a:r>
            <a:r>
              <a:rPr lang="en-US" altLang="zh-CN" b="1" kern="100" dirty="0">
                <a:latin typeface="Times New Roman" panose="02020603050405020304" pitchFamily="18" charset="0"/>
                <a:ea typeface="方正书宋简体"/>
              </a:rPr>
              <a:t>Charles</a:t>
            </a:r>
            <a:r>
              <a:rPr lang="zh-CN" altLang="zh-CN" b="1" kern="100" dirty="0">
                <a:latin typeface="Times New Roman" panose="02020603050405020304" pitchFamily="18" charset="0"/>
                <a:ea typeface="方正书宋简体"/>
                <a:cs typeface="Times New Roman" panose="02020603050405020304" pitchFamily="18" charset="0"/>
              </a:rPr>
              <a:t>证书的完全信任开关</a:t>
            </a:r>
            <a:endParaRPr lang="zh-CN" altLang="en-US" b="1" dirty="0"/>
          </a:p>
        </p:txBody>
      </p:sp>
    </p:spTree>
    <p:extLst>
      <p:ext uri="{BB962C8B-B14F-4D97-AF65-F5344CB8AC3E}">
        <p14:creationId xmlns:p14="http://schemas.microsoft.com/office/powerpoint/2010/main" val="412503245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91015" y="1845734"/>
            <a:ext cx="10564665" cy="4023360"/>
          </a:xfrm>
        </p:spPr>
        <p:txBody>
          <a:bodyPr/>
          <a:lstStyle/>
          <a:p>
            <a:r>
              <a:rPr lang="en-US" altLang="zh-CN" dirty="0" smtClean="0"/>
              <a:t>        </a:t>
            </a:r>
            <a:r>
              <a:rPr lang="zh-CN" altLang="zh-CN" dirty="0" smtClean="0"/>
              <a:t>这样</a:t>
            </a:r>
            <a:r>
              <a:rPr lang="zh-CN" altLang="zh-CN" dirty="0"/>
              <a:t>，一个证书就在</a:t>
            </a:r>
            <a:r>
              <a:rPr lang="en-US" altLang="zh-CN" dirty="0"/>
              <a:t>iOS</a:t>
            </a:r>
            <a:r>
              <a:rPr lang="zh-CN" altLang="zh-CN" dirty="0"/>
              <a:t>设备上安装好了。安装好证书以后，打开</a:t>
            </a:r>
            <a:r>
              <a:rPr lang="en-US" altLang="zh-CN" dirty="0"/>
              <a:t>iOS</a:t>
            </a:r>
            <a:r>
              <a:rPr lang="zh-CN" altLang="zh-CN" dirty="0"/>
              <a:t>设备上的任何一个</a:t>
            </a:r>
            <a:r>
              <a:rPr lang="en-US" altLang="zh-CN" dirty="0"/>
              <a:t>App</a:t>
            </a:r>
            <a:r>
              <a:rPr lang="zh-CN" altLang="zh-CN" dirty="0"/>
              <a:t>，可以看到</a:t>
            </a:r>
            <a:r>
              <a:rPr lang="en-US" altLang="zh-CN" dirty="0"/>
              <a:t>Charles</a:t>
            </a:r>
            <a:r>
              <a:rPr lang="zh-CN" altLang="zh-CN" dirty="0"/>
              <a:t>中有数据包在流动，如图</a:t>
            </a:r>
            <a:r>
              <a:rPr lang="en-US" altLang="zh-CN" dirty="0"/>
              <a:t>9-32</a:t>
            </a:r>
            <a:r>
              <a:rPr lang="zh-CN" altLang="zh-CN" dirty="0"/>
              <a:t>所示。</a:t>
            </a:r>
          </a:p>
          <a:p>
            <a:r>
              <a:rPr lang="en-US" altLang="zh-CN" dirty="0" smtClean="0"/>
              <a:t>         </a:t>
            </a:r>
            <a:r>
              <a:rPr lang="zh-CN" altLang="zh-CN" dirty="0" smtClean="0"/>
              <a:t>图</a:t>
            </a:r>
            <a:r>
              <a:rPr lang="en-US" altLang="zh-CN" dirty="0"/>
              <a:t>9-32</a:t>
            </a:r>
            <a:r>
              <a:rPr lang="zh-CN" altLang="zh-CN" dirty="0"/>
              <a:t>中，这个数据包对应的是</a:t>
            </a:r>
            <a:r>
              <a:rPr lang="en-US" altLang="zh-CN" dirty="0"/>
              <a:t>iOS</a:t>
            </a:r>
            <a:r>
              <a:rPr lang="zh-CN" altLang="zh-CN" dirty="0"/>
              <a:t>设备上面的“掘金”</a:t>
            </a:r>
            <a:r>
              <a:rPr lang="en-US" altLang="zh-CN" dirty="0"/>
              <a:t>App</a:t>
            </a:r>
            <a:r>
              <a:rPr lang="zh-CN" altLang="zh-CN" dirty="0"/>
              <a:t>这个技术类</a:t>
            </a:r>
            <a:r>
              <a:rPr lang="en-US" altLang="zh-CN" dirty="0"/>
              <a:t>App</a:t>
            </a:r>
            <a:r>
              <a:rPr lang="zh-CN" altLang="zh-CN" dirty="0"/>
              <a:t>查询文章的请求，界面如图</a:t>
            </a:r>
            <a:r>
              <a:rPr lang="en-US" altLang="zh-CN" dirty="0"/>
              <a:t>9-33</a:t>
            </a:r>
            <a:r>
              <a:rPr lang="zh-CN" altLang="zh-CN" dirty="0"/>
              <a:t>所示。</a:t>
            </a:r>
          </a:p>
          <a:p>
            <a:endParaRPr lang="zh-CN" altLang="en-US" dirty="0"/>
          </a:p>
        </p:txBody>
      </p:sp>
      <p:pic>
        <p:nvPicPr>
          <p:cNvPr id="4" name="Picture 3" descr="C:\Program Files\Microsoft Office\MEDIA\CAGCAT10\j0292152.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867059" y="3957775"/>
            <a:ext cx="1944216" cy="2306952"/>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856707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2" descr="图9-3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77085" y="2035189"/>
            <a:ext cx="4626098" cy="3528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75" name="Picture 3" descr="图9-3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16209" y="2013569"/>
            <a:ext cx="2773090" cy="37109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1857329" y="5702275"/>
            <a:ext cx="4288456" cy="646331"/>
          </a:xfrm>
          <a:prstGeom prst="rect">
            <a:avLst/>
          </a:prstGeom>
        </p:spPr>
        <p:txBody>
          <a:bodyPr wrap="square">
            <a:spAutoFit/>
          </a:bodyPr>
          <a:lstStyle/>
          <a:p>
            <a:pPr algn="ctr"/>
            <a:r>
              <a:rPr lang="en-US" altLang="zh-CN" b="1" kern="100" dirty="0">
                <a:latin typeface="Times New Roman" panose="02020603050405020304" pitchFamily="18" charset="0"/>
                <a:ea typeface="方正书宋简体"/>
              </a:rPr>
              <a:t> </a:t>
            </a:r>
            <a:r>
              <a:rPr lang="zh-CN" altLang="zh-CN" b="1" kern="100" dirty="0">
                <a:latin typeface="Times New Roman" panose="02020603050405020304" pitchFamily="18" charset="0"/>
                <a:ea typeface="方正书宋简体"/>
                <a:cs typeface="Times New Roman" panose="02020603050405020304" pitchFamily="18" charset="0"/>
              </a:rPr>
              <a:t>图</a:t>
            </a:r>
            <a:r>
              <a:rPr lang="en-US" altLang="zh-CN" b="1" kern="100" dirty="0">
                <a:latin typeface="Times New Roman" panose="02020603050405020304" pitchFamily="18" charset="0"/>
                <a:ea typeface="方正书宋简体"/>
              </a:rPr>
              <a:t>9-32  </a:t>
            </a:r>
            <a:r>
              <a:rPr lang="zh-CN" altLang="zh-CN" b="1" kern="100" dirty="0">
                <a:latin typeface="Times New Roman" panose="02020603050405020304" pitchFamily="18" charset="0"/>
                <a:ea typeface="方正书宋简体"/>
                <a:cs typeface="Times New Roman" panose="02020603050405020304" pitchFamily="18" charset="0"/>
              </a:rPr>
              <a:t>安装完成证书以后</a:t>
            </a:r>
            <a:r>
              <a:rPr lang="zh-CN" altLang="zh-CN" b="1" kern="100" dirty="0" smtClean="0">
                <a:latin typeface="Times New Roman" panose="02020603050405020304" pitchFamily="18" charset="0"/>
                <a:ea typeface="方正书宋简体"/>
                <a:cs typeface="Times New Roman" panose="02020603050405020304" pitchFamily="18" charset="0"/>
              </a:rPr>
              <a:t>，</a:t>
            </a:r>
            <a:endParaRPr lang="en-US" altLang="zh-CN" b="1" kern="100" dirty="0" smtClean="0">
              <a:latin typeface="Times New Roman" panose="02020603050405020304" pitchFamily="18" charset="0"/>
              <a:ea typeface="方正书宋简体"/>
              <a:cs typeface="Times New Roman" panose="02020603050405020304" pitchFamily="18" charset="0"/>
            </a:endParaRPr>
          </a:p>
          <a:p>
            <a:pPr algn="ctr"/>
            <a:r>
              <a:rPr lang="en-US" altLang="zh-CN" b="1" kern="100" dirty="0" smtClean="0">
                <a:latin typeface="Times New Roman" panose="02020603050405020304" pitchFamily="18" charset="0"/>
                <a:ea typeface="方正书宋简体"/>
              </a:rPr>
              <a:t>Charles</a:t>
            </a:r>
            <a:r>
              <a:rPr lang="zh-CN" altLang="zh-CN" b="1" kern="100" dirty="0">
                <a:latin typeface="Times New Roman" panose="02020603050405020304" pitchFamily="18" charset="0"/>
                <a:ea typeface="方正书宋简体"/>
                <a:cs typeface="Times New Roman" panose="02020603050405020304" pitchFamily="18" charset="0"/>
              </a:rPr>
              <a:t>可以监控手机</a:t>
            </a:r>
            <a:r>
              <a:rPr lang="en-US" altLang="zh-CN" b="1" kern="100" dirty="0">
                <a:latin typeface="Times New Roman" panose="02020603050405020304" pitchFamily="18" charset="0"/>
                <a:ea typeface="方正书宋简体"/>
              </a:rPr>
              <a:t>App</a:t>
            </a:r>
            <a:r>
              <a:rPr lang="zh-CN" altLang="zh-CN" b="1" kern="100" dirty="0" smtClean="0">
                <a:latin typeface="Times New Roman" panose="02020603050405020304" pitchFamily="18" charset="0"/>
                <a:ea typeface="方正书宋简体"/>
                <a:cs typeface="Times New Roman" panose="02020603050405020304" pitchFamily="18" charset="0"/>
              </a:rPr>
              <a:t>数据包</a:t>
            </a:r>
            <a:endParaRPr lang="zh-CN" altLang="en-US" b="1" dirty="0"/>
          </a:p>
        </p:txBody>
      </p:sp>
      <p:sp>
        <p:nvSpPr>
          <p:cNvPr id="5" name="矩形 4"/>
          <p:cNvSpPr/>
          <p:nvPr/>
        </p:nvSpPr>
        <p:spPr>
          <a:xfrm>
            <a:off x="7316209" y="5840775"/>
            <a:ext cx="2541080" cy="369332"/>
          </a:xfrm>
          <a:prstGeom prst="rect">
            <a:avLst/>
          </a:prstGeom>
        </p:spPr>
        <p:txBody>
          <a:bodyPr wrap="none">
            <a:spAutoFit/>
          </a:bodyPr>
          <a:lstStyle/>
          <a:p>
            <a:pPr algn="ctr"/>
            <a:r>
              <a:rPr lang="zh-CN" altLang="zh-CN" b="1" kern="100" dirty="0">
                <a:latin typeface="Times New Roman" panose="02020603050405020304" pitchFamily="18" charset="0"/>
                <a:ea typeface="方正书宋简体"/>
                <a:cs typeface="Times New Roman" panose="02020603050405020304" pitchFamily="18" charset="0"/>
              </a:rPr>
              <a:t>图</a:t>
            </a:r>
            <a:r>
              <a:rPr lang="en-US" altLang="zh-CN" b="1" kern="100" dirty="0">
                <a:latin typeface="Times New Roman" panose="02020603050405020304" pitchFamily="18" charset="0"/>
                <a:ea typeface="方正书宋简体"/>
              </a:rPr>
              <a:t>9-33  </a:t>
            </a:r>
            <a:r>
              <a:rPr lang="zh-CN" altLang="zh-CN" b="1" kern="100" dirty="0">
                <a:latin typeface="Times New Roman" panose="02020603050405020304" pitchFamily="18" charset="0"/>
                <a:ea typeface="方正书宋简体"/>
                <a:cs typeface="Times New Roman" panose="02020603050405020304" pitchFamily="18" charset="0"/>
              </a:rPr>
              <a:t>掘金</a:t>
            </a:r>
            <a:r>
              <a:rPr lang="en-US" altLang="zh-CN" b="1" kern="100" dirty="0">
                <a:latin typeface="Times New Roman" panose="02020603050405020304" pitchFamily="18" charset="0"/>
                <a:ea typeface="方正书宋简体"/>
              </a:rPr>
              <a:t>App</a:t>
            </a:r>
            <a:r>
              <a:rPr lang="zh-CN" altLang="zh-CN" b="1" kern="100" dirty="0">
                <a:latin typeface="Times New Roman" panose="02020603050405020304" pitchFamily="18" charset="0"/>
                <a:ea typeface="方正书宋简体"/>
                <a:cs typeface="Times New Roman" panose="02020603050405020304" pitchFamily="18" charset="0"/>
              </a:rPr>
              <a:t>的界面</a:t>
            </a:r>
            <a:endParaRPr lang="zh-CN" altLang="en-US" b="1" dirty="0"/>
          </a:p>
        </p:txBody>
      </p:sp>
    </p:spTree>
    <p:extLst>
      <p:ext uri="{BB962C8B-B14F-4D97-AF65-F5344CB8AC3E}">
        <p14:creationId xmlns:p14="http://schemas.microsoft.com/office/powerpoint/2010/main" val="324224466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p:cNvSpPr>
            <a:spLocks noGrp="1" noChangeArrowheads="1"/>
          </p:cNvSpPr>
          <p:nvPr>
            <p:ph idx="1"/>
          </p:nvPr>
        </p:nvSpPr>
        <p:spPr bwMode="auto">
          <a:xfrm>
            <a:off x="535259" y="1965036"/>
            <a:ext cx="11530361" cy="3539430"/>
          </a:xfrm>
          <a:prstGeom prst="rect">
            <a:avLst/>
          </a:prstGeom>
          <a:solidFill>
            <a:schemeClr val="accent2">
              <a:lumMod val="20000"/>
              <a:lumOff val="80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228600" algn="l" defTabSz="914400" rtl="0" eaLnBrk="0" fontAlgn="base" latinLnBrk="0" hangingPunct="0">
              <a:lnSpc>
                <a:spcPct val="100000"/>
              </a:lnSpc>
              <a:spcBef>
                <a:spcPct val="0"/>
              </a:spcBef>
              <a:spcAft>
                <a:spcPct val="0"/>
              </a:spcAft>
              <a:buClrTx/>
              <a:buSzTx/>
              <a:buFontTx/>
              <a:buNone/>
              <a:tabLst/>
            </a:pP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         </a:t>
            </a:r>
            <a:r>
              <a:rPr kumimoji="0" lang="zh-CN" altLang="zh-CN"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在</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Charles</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中，在这个数据包的“</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Contents”</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选项卡下面的请求的“</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Raw”</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选项卡中可以看到这个请求的如下相关信息：</a:t>
            </a:r>
            <a:endParaRPr kumimoji="0" lang="zh-CN" altLang="en-US" i="0" u="none" strike="noStrike" cap="none" normalizeH="0" baseline="0" dirty="0" smtClean="0">
              <a:ln>
                <a:noFill/>
              </a:ln>
              <a:solidFill>
                <a:schemeClr val="tx1"/>
              </a:solidFill>
              <a:effectLst/>
            </a:endParaRPr>
          </a:p>
          <a:p>
            <a:pPr marL="0" marR="0" lvl="0" indent="228600" algn="l" defTabSz="914400" rtl="0" eaLnBrk="0" fontAlgn="base" latinLnBrk="0" hangingPunct="0">
              <a:lnSpc>
                <a:spcPct val="100000"/>
              </a:lnSpc>
              <a:spcBef>
                <a:spcPct val="0"/>
              </a:spcBef>
              <a:spcAft>
                <a:spcPct val="0"/>
              </a:spcAft>
              <a:buClrTx/>
              <a:buSzTx/>
              <a:buFontTx/>
              <a:buNone/>
              <a:tabLst/>
            </a:pPr>
            <a:r>
              <a:rPr kumimoji="0" lang="en-US" altLang="zh-CN" i="0" u="none" strike="noStrike" cap="none" normalizeH="0" baseline="0" dirty="0" smtClean="0">
                <a:ln>
                  <a:noFill/>
                </a:ln>
                <a:solidFill>
                  <a:srgbClr val="0070C0"/>
                </a:solidFill>
                <a:effectLst/>
                <a:latin typeface="Arial" panose="020B0604020202020204" pitchFamily="34" charset="0"/>
                <a:cs typeface="方正兰亭刊宋简体"/>
              </a:rPr>
              <a:t>GET</a:t>
            </a:r>
            <a:endParaRPr kumimoji="0" lang="en-US" altLang="zh-CN" i="0" u="none" strike="noStrike" cap="none" normalizeH="0" baseline="0" dirty="0" smtClean="0">
              <a:ln>
                <a:noFill/>
              </a:ln>
              <a:solidFill>
                <a:srgbClr val="0070C0"/>
              </a:solidFill>
              <a:effectLst/>
              <a:latin typeface="Arial" panose="020B0604020202020204" pitchFamily="34" charset="0"/>
            </a:endParaRPr>
          </a:p>
          <a:p>
            <a:pPr marL="0" marR="0" lvl="0" indent="228600" algn="l" defTabSz="914400" rtl="0" eaLnBrk="0" fontAlgn="base" latinLnBrk="0" hangingPunct="0">
              <a:lnSpc>
                <a:spcPct val="100000"/>
              </a:lnSpc>
              <a:spcBef>
                <a:spcPct val="0"/>
              </a:spcBef>
              <a:spcAft>
                <a:spcPct val="0"/>
              </a:spcAft>
              <a:buClrTx/>
              <a:buSzTx/>
              <a:buFontTx/>
              <a:buNone/>
              <a:tabLst/>
            </a:pPr>
            <a:r>
              <a:rPr kumimoji="0" lang="en-US" altLang="zh-CN" i="0" u="none" strike="noStrike" cap="none" normalizeH="0" baseline="0" dirty="0" smtClean="0">
                <a:ln>
                  <a:noFill/>
                </a:ln>
                <a:solidFill>
                  <a:srgbClr val="0070C0"/>
                </a:solidFill>
                <a:effectLst/>
                <a:latin typeface="Arial" panose="020B0604020202020204" pitchFamily="34" charset="0"/>
                <a:cs typeface="方正兰亭刊宋简体"/>
              </a:rPr>
              <a:t>/v1/</a:t>
            </a:r>
            <a:r>
              <a:rPr kumimoji="0" lang="en-US" altLang="zh-CN" i="0" u="none" strike="noStrike" cap="none" normalizeH="0" baseline="0" dirty="0" err="1" smtClean="0">
                <a:ln>
                  <a:noFill/>
                </a:ln>
                <a:solidFill>
                  <a:srgbClr val="0070C0"/>
                </a:solidFill>
                <a:effectLst/>
                <a:latin typeface="Arial" panose="020B0604020202020204" pitchFamily="34" charset="0"/>
                <a:cs typeface="方正兰亭刊宋简体"/>
              </a:rPr>
              <a:t>get_entry_by_timeline?before</a:t>
            </a:r>
            <a:r>
              <a:rPr kumimoji="0" lang="en-US" altLang="zh-CN" i="0" u="none" strike="noStrike" cap="none" normalizeH="0" baseline="0" dirty="0" smtClean="0">
                <a:ln>
                  <a:noFill/>
                </a:ln>
                <a:solidFill>
                  <a:srgbClr val="0070C0"/>
                </a:solidFill>
                <a:effectLst/>
                <a:latin typeface="Arial" panose="020B0604020202020204" pitchFamily="34" charset="0"/>
                <a:cs typeface="方正兰亭刊宋简体"/>
              </a:rPr>
              <a:t>=&amp;category=57be7c18128fe1005fa902de&amp;limit=20&amp;src=</a:t>
            </a:r>
            <a:r>
              <a:rPr kumimoji="0" lang="en-US" altLang="zh-CN" i="0" u="none" strike="noStrike" cap="none" normalizeH="0" baseline="0" dirty="0" err="1" smtClean="0">
                <a:ln>
                  <a:noFill/>
                </a:ln>
                <a:solidFill>
                  <a:srgbClr val="0070C0"/>
                </a:solidFill>
                <a:effectLst/>
                <a:latin typeface="Arial" panose="020B0604020202020204" pitchFamily="34" charset="0"/>
                <a:cs typeface="方正兰亭刊宋简体"/>
              </a:rPr>
              <a:t>ios&amp;type</a:t>
            </a:r>
            <a:r>
              <a:rPr kumimoji="0" lang="en-US" altLang="zh-CN" i="0" u="none" strike="noStrike" cap="none" normalizeH="0" baseline="0" dirty="0" smtClean="0">
                <a:ln>
                  <a:noFill/>
                </a:ln>
                <a:solidFill>
                  <a:srgbClr val="0070C0"/>
                </a:solidFill>
                <a:effectLst/>
                <a:latin typeface="Arial" panose="020B0604020202020204" pitchFamily="34" charset="0"/>
                <a:cs typeface="方正兰亭刊宋简体"/>
              </a:rPr>
              <a:t>= HTTP/1.1</a:t>
            </a:r>
            <a:endParaRPr kumimoji="0" lang="en-US" altLang="zh-CN" i="0" u="none" strike="noStrike" cap="none" normalizeH="0" baseline="0" dirty="0" smtClean="0">
              <a:ln>
                <a:noFill/>
              </a:ln>
              <a:solidFill>
                <a:srgbClr val="0070C0"/>
              </a:solidFill>
              <a:effectLst/>
              <a:latin typeface="Arial" panose="020B0604020202020204" pitchFamily="34" charset="0"/>
            </a:endParaRPr>
          </a:p>
          <a:p>
            <a:pPr marL="0" marR="0" lvl="0" indent="228600" algn="l" defTabSz="914400" rtl="0" eaLnBrk="0" fontAlgn="base" latinLnBrk="0" hangingPunct="0">
              <a:lnSpc>
                <a:spcPct val="100000"/>
              </a:lnSpc>
              <a:spcBef>
                <a:spcPct val="0"/>
              </a:spcBef>
              <a:spcAft>
                <a:spcPct val="0"/>
              </a:spcAft>
              <a:buClrTx/>
              <a:buSzTx/>
              <a:buFontTx/>
              <a:buNone/>
              <a:tabLst/>
            </a:pPr>
            <a:r>
              <a:rPr kumimoji="0" lang="en-US" altLang="zh-CN" i="0" u="none" strike="noStrike" cap="none" normalizeH="0" baseline="0" dirty="0" smtClean="0">
                <a:ln>
                  <a:noFill/>
                </a:ln>
                <a:solidFill>
                  <a:srgbClr val="0070C0"/>
                </a:solidFill>
                <a:effectLst/>
                <a:latin typeface="Arial" panose="020B0604020202020204" pitchFamily="34" charset="0"/>
                <a:cs typeface="方正兰亭刊宋简体"/>
              </a:rPr>
              <a:t>Host: timeline-merger-ms.juejin.im </a:t>
            </a:r>
            <a:endParaRPr kumimoji="0" lang="en-US" altLang="zh-CN" i="0" u="none" strike="noStrike" cap="none" normalizeH="0" baseline="0" dirty="0" smtClean="0">
              <a:ln>
                <a:noFill/>
              </a:ln>
              <a:solidFill>
                <a:srgbClr val="0070C0"/>
              </a:solidFill>
              <a:effectLst/>
              <a:latin typeface="Arial" panose="020B0604020202020204" pitchFamily="34" charset="0"/>
            </a:endParaRPr>
          </a:p>
          <a:p>
            <a:pPr marL="0" marR="0" lvl="0" indent="228600" algn="l" defTabSz="914400" rtl="0" eaLnBrk="0" fontAlgn="base" latinLnBrk="0" hangingPunct="0">
              <a:lnSpc>
                <a:spcPct val="100000"/>
              </a:lnSpc>
              <a:spcBef>
                <a:spcPct val="0"/>
              </a:spcBef>
              <a:spcAft>
                <a:spcPct val="0"/>
              </a:spcAft>
              <a:buClrTx/>
              <a:buSzTx/>
              <a:buFontTx/>
              <a:buNone/>
              <a:tabLst/>
            </a:pPr>
            <a:r>
              <a:rPr kumimoji="0" lang="en-US" altLang="zh-CN" i="0" u="none" strike="noStrike" cap="none" normalizeH="0" baseline="0" dirty="0" smtClean="0">
                <a:ln>
                  <a:noFill/>
                </a:ln>
                <a:solidFill>
                  <a:srgbClr val="0070C0"/>
                </a:solidFill>
                <a:effectLst/>
                <a:latin typeface="Arial" panose="020B0604020202020204" pitchFamily="34" charset="0"/>
                <a:cs typeface="方正兰亭刊宋简体"/>
              </a:rPr>
              <a:t>   Accept: */*</a:t>
            </a:r>
            <a:endParaRPr kumimoji="0" lang="en-US" altLang="zh-CN" i="0" u="none" strike="noStrike" cap="none" normalizeH="0" baseline="0" dirty="0" smtClean="0">
              <a:ln>
                <a:noFill/>
              </a:ln>
              <a:solidFill>
                <a:srgbClr val="0070C0"/>
              </a:solidFill>
              <a:effectLst/>
              <a:latin typeface="Arial" panose="020B0604020202020204" pitchFamily="34" charset="0"/>
            </a:endParaRPr>
          </a:p>
          <a:p>
            <a:pPr marL="0" marR="0" lvl="0" indent="228600" algn="l" defTabSz="914400" rtl="0" eaLnBrk="0" fontAlgn="base" latinLnBrk="0" hangingPunct="0">
              <a:lnSpc>
                <a:spcPct val="100000"/>
              </a:lnSpc>
              <a:spcBef>
                <a:spcPct val="0"/>
              </a:spcBef>
              <a:spcAft>
                <a:spcPct val="0"/>
              </a:spcAft>
              <a:buClrTx/>
              <a:buSzTx/>
              <a:buFontTx/>
              <a:buNone/>
              <a:tabLst/>
            </a:pPr>
            <a:r>
              <a:rPr kumimoji="0" lang="en-US" altLang="zh-CN" i="0" u="none" strike="noStrike" cap="none" normalizeH="0" baseline="0" dirty="0" smtClean="0">
                <a:ln>
                  <a:noFill/>
                </a:ln>
                <a:solidFill>
                  <a:srgbClr val="0070C0"/>
                </a:solidFill>
                <a:effectLst/>
                <a:latin typeface="Arial" panose="020B0604020202020204" pitchFamily="34" charset="0"/>
                <a:cs typeface="方正兰亭刊宋简体"/>
              </a:rPr>
              <a:t>   Cookie:</a:t>
            </a:r>
            <a:endParaRPr kumimoji="0" lang="en-US" altLang="zh-CN" i="0" u="none" strike="noStrike" cap="none" normalizeH="0" baseline="0" dirty="0" smtClean="0">
              <a:ln>
                <a:noFill/>
              </a:ln>
              <a:solidFill>
                <a:srgbClr val="0070C0"/>
              </a:solidFill>
              <a:effectLst/>
              <a:latin typeface="Arial" panose="020B0604020202020204" pitchFamily="34" charset="0"/>
            </a:endParaRPr>
          </a:p>
        </p:txBody>
      </p:sp>
      <p:pic>
        <p:nvPicPr>
          <p:cNvPr id="5" name="Picture 2" descr="C:\Program Files\Microsoft Office\MEDIA\CAGCAT10\j0301252.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206013" y="4381818"/>
            <a:ext cx="2189754" cy="18734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440328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pPr marL="0" lvl="0" indent="228600" eaLnBrk="0" fontAlgn="base" hangingPunct="0">
              <a:lnSpc>
                <a:spcPct val="100000"/>
              </a:lnSpc>
              <a:spcBef>
                <a:spcPct val="0"/>
              </a:spcBef>
              <a:spcAft>
                <a:spcPct val="0"/>
              </a:spcAft>
              <a:buClrTx/>
              <a:buSzTx/>
              <a:buNone/>
            </a:pPr>
            <a:r>
              <a:rPr lang="en-US" altLang="zh-CN" dirty="0">
                <a:solidFill>
                  <a:srgbClr val="0070C0"/>
                </a:solidFill>
                <a:latin typeface="Arial" panose="020B0604020202020204" pitchFamily="34" charset="0"/>
                <a:cs typeface="方正兰亭刊宋简体"/>
              </a:rPr>
              <a:t>QINGCLOUDELB=47f7a729e0fcb7fdf0b3143c89790b65ab7e48fb3972913efd95d72fe838c4fb|W0Nyw|W0Nyw</a:t>
            </a:r>
            <a:endParaRPr lang="en-US" altLang="zh-CN" dirty="0">
              <a:solidFill>
                <a:srgbClr val="0070C0"/>
              </a:solidFill>
              <a:latin typeface="Arial" panose="020B0604020202020204" pitchFamily="34" charset="0"/>
            </a:endParaRPr>
          </a:p>
          <a:p>
            <a:pPr marL="0" lvl="0" indent="228600" eaLnBrk="0" fontAlgn="base" hangingPunct="0">
              <a:lnSpc>
                <a:spcPct val="100000"/>
              </a:lnSpc>
              <a:spcBef>
                <a:spcPct val="0"/>
              </a:spcBef>
              <a:spcAft>
                <a:spcPct val="0"/>
              </a:spcAft>
              <a:buClrTx/>
              <a:buSzTx/>
              <a:buNone/>
            </a:pPr>
            <a:r>
              <a:rPr lang="en-US" altLang="zh-CN" dirty="0">
                <a:solidFill>
                  <a:srgbClr val="0070C0"/>
                </a:solidFill>
                <a:latin typeface="Arial" panose="020B0604020202020204" pitchFamily="34" charset="0"/>
                <a:cs typeface="方正兰亭刊宋简体"/>
              </a:rPr>
              <a:t>   User-Agent: </a:t>
            </a:r>
            <a:r>
              <a:rPr lang="en-US" altLang="zh-CN" dirty="0" err="1">
                <a:solidFill>
                  <a:srgbClr val="0070C0"/>
                </a:solidFill>
                <a:latin typeface="Arial" panose="020B0604020202020204" pitchFamily="34" charset="0"/>
                <a:cs typeface="方正兰亭刊宋简体"/>
              </a:rPr>
              <a:t>Xitu</a:t>
            </a:r>
            <a:r>
              <a:rPr lang="en-US" altLang="zh-CN" dirty="0">
                <a:solidFill>
                  <a:srgbClr val="0070C0"/>
                </a:solidFill>
                <a:latin typeface="Arial" panose="020B0604020202020204" pitchFamily="34" charset="0"/>
                <a:cs typeface="方正兰亭刊宋简体"/>
              </a:rPr>
              <a:t>/5.3.0 (iPad; iOS 11.4; Scale/2.00)</a:t>
            </a:r>
            <a:endParaRPr lang="en-US" altLang="zh-CN" dirty="0">
              <a:solidFill>
                <a:srgbClr val="0070C0"/>
              </a:solidFill>
              <a:latin typeface="Arial" panose="020B0604020202020204" pitchFamily="34" charset="0"/>
            </a:endParaRPr>
          </a:p>
          <a:p>
            <a:pPr marL="0" lvl="0" indent="228600" eaLnBrk="0" fontAlgn="base" hangingPunct="0">
              <a:lnSpc>
                <a:spcPct val="100000"/>
              </a:lnSpc>
              <a:spcBef>
                <a:spcPct val="0"/>
              </a:spcBef>
              <a:spcAft>
                <a:spcPct val="0"/>
              </a:spcAft>
              <a:buClrTx/>
              <a:buSzTx/>
              <a:buNone/>
            </a:pPr>
            <a:r>
              <a:rPr lang="en-US" altLang="zh-CN" dirty="0">
                <a:solidFill>
                  <a:srgbClr val="0070C0"/>
                </a:solidFill>
                <a:latin typeface="Arial" panose="020B0604020202020204" pitchFamily="34" charset="0"/>
                <a:cs typeface="方正兰亭刊宋简体"/>
              </a:rPr>
              <a:t>   Accept-Language: </a:t>
            </a:r>
            <a:r>
              <a:rPr lang="en-US" altLang="zh-CN" dirty="0" err="1">
                <a:solidFill>
                  <a:srgbClr val="0070C0"/>
                </a:solidFill>
                <a:latin typeface="Arial" panose="020B0604020202020204" pitchFamily="34" charset="0"/>
                <a:cs typeface="方正兰亭刊宋简体"/>
              </a:rPr>
              <a:t>zh-Hans-CN;q</a:t>
            </a:r>
            <a:r>
              <a:rPr lang="en-US" altLang="zh-CN" dirty="0">
                <a:solidFill>
                  <a:srgbClr val="0070C0"/>
                </a:solidFill>
                <a:latin typeface="Arial" panose="020B0604020202020204" pitchFamily="34" charset="0"/>
                <a:cs typeface="方正兰亭刊宋简体"/>
              </a:rPr>
              <a:t>=1</a:t>
            </a:r>
            <a:endParaRPr lang="en-US" altLang="zh-CN" dirty="0">
              <a:solidFill>
                <a:srgbClr val="0070C0"/>
              </a:solidFill>
              <a:latin typeface="Arial" panose="020B0604020202020204" pitchFamily="34" charset="0"/>
            </a:endParaRPr>
          </a:p>
          <a:p>
            <a:pPr marL="0" lvl="0" indent="228600" eaLnBrk="0" fontAlgn="base" hangingPunct="0">
              <a:lnSpc>
                <a:spcPct val="100000"/>
              </a:lnSpc>
              <a:spcBef>
                <a:spcPct val="0"/>
              </a:spcBef>
              <a:spcAft>
                <a:spcPct val="0"/>
              </a:spcAft>
              <a:buClrTx/>
              <a:buSzTx/>
              <a:buNone/>
            </a:pPr>
            <a:r>
              <a:rPr lang="en-US" altLang="zh-CN" dirty="0">
                <a:solidFill>
                  <a:srgbClr val="0070C0"/>
                </a:solidFill>
                <a:latin typeface="Arial" panose="020B0604020202020204" pitchFamily="34" charset="0"/>
                <a:cs typeface="方正兰亭刊宋简体"/>
              </a:rPr>
              <a:t>   Accept-Encoding: </a:t>
            </a:r>
            <a:r>
              <a:rPr lang="en-US" altLang="zh-CN" dirty="0" err="1">
                <a:solidFill>
                  <a:srgbClr val="0070C0"/>
                </a:solidFill>
                <a:latin typeface="Arial" panose="020B0604020202020204" pitchFamily="34" charset="0"/>
                <a:cs typeface="方正兰亭刊宋简体"/>
              </a:rPr>
              <a:t>br</a:t>
            </a:r>
            <a:r>
              <a:rPr lang="en-US" altLang="zh-CN" dirty="0">
                <a:solidFill>
                  <a:srgbClr val="0070C0"/>
                </a:solidFill>
                <a:latin typeface="Arial" panose="020B0604020202020204" pitchFamily="34" charset="0"/>
                <a:cs typeface="方正兰亭刊宋简体"/>
              </a:rPr>
              <a:t>, </a:t>
            </a:r>
            <a:r>
              <a:rPr lang="en-US" altLang="zh-CN" dirty="0" err="1">
                <a:solidFill>
                  <a:srgbClr val="0070C0"/>
                </a:solidFill>
                <a:latin typeface="Arial" panose="020B0604020202020204" pitchFamily="34" charset="0"/>
                <a:cs typeface="方正兰亭刊宋简体"/>
              </a:rPr>
              <a:t>gzip</a:t>
            </a:r>
            <a:r>
              <a:rPr lang="en-US" altLang="zh-CN" dirty="0">
                <a:solidFill>
                  <a:srgbClr val="0070C0"/>
                </a:solidFill>
                <a:latin typeface="Arial" panose="020B0604020202020204" pitchFamily="34" charset="0"/>
                <a:cs typeface="方正兰亭刊宋简体"/>
              </a:rPr>
              <a:t>, deflate</a:t>
            </a:r>
            <a:endParaRPr lang="en-US" altLang="zh-CN" dirty="0">
              <a:solidFill>
                <a:srgbClr val="0070C0"/>
              </a:solidFill>
              <a:latin typeface="Arial" panose="020B0604020202020204" pitchFamily="34" charset="0"/>
            </a:endParaRPr>
          </a:p>
          <a:p>
            <a:pPr marL="0" lvl="0" indent="228600" eaLnBrk="0" fontAlgn="base" hangingPunct="0">
              <a:lnSpc>
                <a:spcPct val="100000"/>
              </a:lnSpc>
              <a:spcBef>
                <a:spcPct val="0"/>
              </a:spcBef>
              <a:spcAft>
                <a:spcPct val="0"/>
              </a:spcAft>
              <a:buClrTx/>
              <a:buSzTx/>
              <a:buNone/>
            </a:pPr>
            <a:r>
              <a:rPr lang="en-US" altLang="zh-CN" dirty="0">
                <a:solidFill>
                  <a:srgbClr val="0070C0"/>
                </a:solidFill>
                <a:latin typeface="Arial" panose="020B0604020202020204" pitchFamily="34" charset="0"/>
                <a:cs typeface="方正兰亭刊宋简体"/>
              </a:rPr>
              <a:t>Connection: keep-alive</a:t>
            </a:r>
            <a:endParaRPr lang="en-US" altLang="zh-CN" dirty="0">
              <a:solidFill>
                <a:srgbClr val="0070C0"/>
              </a:solidFill>
              <a:latin typeface="Arial" panose="020B0604020202020204" pitchFamily="34" charset="0"/>
            </a:endParaRPr>
          </a:p>
          <a:p>
            <a:endParaRPr lang="zh-CN" altLang="en-US" dirty="0">
              <a:solidFill>
                <a:srgbClr val="0070C0"/>
              </a:solidFill>
            </a:endParaRPr>
          </a:p>
        </p:txBody>
      </p:sp>
      <p:sp>
        <p:nvSpPr>
          <p:cNvPr id="4" name="椭圆 3"/>
          <p:cNvSpPr/>
          <p:nvPr/>
        </p:nvSpPr>
        <p:spPr>
          <a:xfrm>
            <a:off x="8162693" y="3412273"/>
            <a:ext cx="3100040" cy="2798956"/>
          </a:xfrm>
          <a:prstGeom prst="ellipse">
            <a:avLst/>
          </a:prstGeom>
          <a:blipFill>
            <a:blip r:embed="rId2" cstate="prin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14572241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12595" y="2240921"/>
            <a:ext cx="5754029" cy="4023360"/>
          </a:xfrm>
        </p:spPr>
        <p:txBody>
          <a:bodyPr/>
          <a:lstStyle/>
          <a:p>
            <a:r>
              <a:rPr lang="en-US" altLang="zh-CN" dirty="0" smtClean="0"/>
              <a:t>        </a:t>
            </a:r>
            <a:r>
              <a:rPr lang="zh-CN" altLang="zh-CN" dirty="0" smtClean="0"/>
              <a:t>说明</a:t>
            </a:r>
            <a:r>
              <a:rPr lang="zh-CN" altLang="zh-CN" dirty="0"/>
              <a:t>：这是一个</a:t>
            </a:r>
            <a:r>
              <a:rPr lang="en-US" altLang="zh-CN" dirty="0"/>
              <a:t>GET</a:t>
            </a:r>
            <a:r>
              <a:rPr lang="zh-CN" altLang="zh-CN" dirty="0"/>
              <a:t>方式的请求，从第</a:t>
            </a:r>
            <a:r>
              <a:rPr lang="en-US" altLang="zh-CN" dirty="0"/>
              <a:t>3</a:t>
            </a:r>
            <a:r>
              <a:rPr lang="zh-CN" altLang="zh-CN" dirty="0"/>
              <a:t>行开始是请求的头。在</a:t>
            </a:r>
            <a:r>
              <a:rPr lang="en-US" altLang="zh-CN" dirty="0"/>
              <a:t>Python</a:t>
            </a:r>
            <a:r>
              <a:rPr lang="zh-CN" altLang="zh-CN" dirty="0"/>
              <a:t>中可以模拟这个请求，如图</a:t>
            </a:r>
            <a:r>
              <a:rPr lang="en-US" altLang="zh-CN" dirty="0"/>
              <a:t>9-34</a:t>
            </a:r>
            <a:r>
              <a:rPr lang="zh-CN" altLang="zh-CN" dirty="0"/>
              <a:t>所示。</a:t>
            </a:r>
          </a:p>
          <a:p>
            <a:endParaRPr lang="zh-CN" altLang="en-US" dirty="0"/>
          </a:p>
        </p:txBody>
      </p:sp>
      <p:pic>
        <p:nvPicPr>
          <p:cNvPr id="30722" name="Picture 2" descr="图9-3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467707" y="1965790"/>
            <a:ext cx="4705815" cy="3707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5898179" y="5894949"/>
            <a:ext cx="5844870" cy="369332"/>
          </a:xfrm>
          <a:prstGeom prst="rect">
            <a:avLst/>
          </a:prstGeom>
        </p:spPr>
        <p:txBody>
          <a:bodyPr wrap="none">
            <a:spAutoFit/>
          </a:bodyPr>
          <a:lstStyle/>
          <a:p>
            <a:r>
              <a:rPr lang="zh-CN" altLang="zh-CN" b="1" kern="100" dirty="0">
                <a:latin typeface="Times New Roman" panose="02020603050405020304" pitchFamily="18" charset="0"/>
                <a:ea typeface="方正书宋简体"/>
                <a:cs typeface="Times New Roman" panose="02020603050405020304" pitchFamily="18" charset="0"/>
              </a:rPr>
              <a:t>图</a:t>
            </a:r>
            <a:r>
              <a:rPr lang="en-US" altLang="zh-CN" b="1" kern="100" dirty="0">
                <a:latin typeface="Times New Roman" panose="02020603050405020304" pitchFamily="18" charset="0"/>
                <a:ea typeface="方正书宋简体"/>
              </a:rPr>
              <a:t>9-34  </a:t>
            </a:r>
            <a:r>
              <a:rPr lang="zh-CN" altLang="zh-CN" b="1" kern="100" dirty="0">
                <a:latin typeface="Times New Roman" panose="02020603050405020304" pitchFamily="18" charset="0"/>
                <a:ea typeface="方正书宋简体"/>
                <a:cs typeface="Times New Roman" panose="02020603050405020304" pitchFamily="18" charset="0"/>
              </a:rPr>
              <a:t>在</a:t>
            </a:r>
            <a:r>
              <a:rPr lang="en-US" altLang="zh-CN" b="1" kern="100" dirty="0">
                <a:latin typeface="Times New Roman" panose="02020603050405020304" pitchFamily="18" charset="0"/>
                <a:ea typeface="方正书宋简体"/>
              </a:rPr>
              <a:t>Python</a:t>
            </a:r>
            <a:r>
              <a:rPr lang="zh-CN" altLang="zh-CN" b="1" kern="100" dirty="0">
                <a:latin typeface="Times New Roman" panose="02020603050405020304" pitchFamily="18" charset="0"/>
                <a:ea typeface="方正书宋简体"/>
                <a:cs typeface="Times New Roman" panose="02020603050405020304" pitchFamily="18" charset="0"/>
              </a:rPr>
              <a:t>中模拟掘金客户端的请求获取文章信息</a:t>
            </a:r>
            <a:endParaRPr lang="zh-CN" altLang="en-US" b="1" dirty="0"/>
          </a:p>
        </p:txBody>
      </p:sp>
    </p:spTree>
    <p:extLst>
      <p:ext uri="{BB962C8B-B14F-4D97-AF65-F5344CB8AC3E}">
        <p14:creationId xmlns:p14="http://schemas.microsoft.com/office/powerpoint/2010/main" val="22231038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34899" y="1868037"/>
            <a:ext cx="11351940" cy="4023360"/>
          </a:xfrm>
        </p:spPr>
        <p:txBody>
          <a:bodyPr/>
          <a:lstStyle/>
          <a:p>
            <a:r>
              <a:rPr lang="en-US" altLang="zh-CN" dirty="0">
                <a:solidFill>
                  <a:srgbClr val="C00000"/>
                </a:solidFill>
              </a:rPr>
              <a:t>2</a:t>
            </a:r>
            <a:r>
              <a:rPr lang="zh-CN" altLang="zh-CN" dirty="0">
                <a:solidFill>
                  <a:srgbClr val="C00000"/>
                </a:solidFill>
              </a:rPr>
              <a:t>．</a:t>
            </a:r>
            <a:r>
              <a:rPr lang="en-US" altLang="zh-CN" dirty="0">
                <a:solidFill>
                  <a:srgbClr val="C00000"/>
                </a:solidFill>
              </a:rPr>
              <a:t>Android</a:t>
            </a:r>
            <a:r>
              <a:rPr lang="zh-CN" altLang="zh-CN" dirty="0">
                <a:solidFill>
                  <a:srgbClr val="C00000"/>
                </a:solidFill>
              </a:rPr>
              <a:t>的配置和使用</a:t>
            </a:r>
          </a:p>
          <a:p>
            <a:r>
              <a:rPr lang="en-US" altLang="zh-CN" dirty="0" smtClean="0"/>
              <a:t>         </a:t>
            </a:r>
            <a:r>
              <a:rPr lang="zh-CN" altLang="zh-CN" dirty="0" smtClean="0"/>
              <a:t>要</a:t>
            </a:r>
            <a:r>
              <a:rPr lang="zh-CN" altLang="zh-CN" dirty="0"/>
              <a:t>实现</a:t>
            </a:r>
            <a:r>
              <a:rPr lang="en-US" altLang="zh-CN" dirty="0"/>
              <a:t>Charles</a:t>
            </a:r>
            <a:r>
              <a:rPr lang="zh-CN" altLang="zh-CN" dirty="0"/>
              <a:t>对</a:t>
            </a:r>
            <a:r>
              <a:rPr lang="en-US" altLang="zh-CN" dirty="0"/>
              <a:t>Android</a:t>
            </a:r>
            <a:r>
              <a:rPr lang="zh-CN" altLang="zh-CN" dirty="0"/>
              <a:t>抓包，其过程比</a:t>
            </a:r>
            <a:r>
              <a:rPr lang="en-US" altLang="zh-CN" dirty="0"/>
              <a:t>iOS</a:t>
            </a:r>
            <a:r>
              <a:rPr lang="zh-CN" altLang="zh-CN" dirty="0"/>
              <a:t>稍微复杂一点。这是因为不同的</a:t>
            </a:r>
            <a:r>
              <a:rPr lang="en-US" altLang="zh-CN" dirty="0" err="1"/>
              <a:t>Andorid</a:t>
            </a:r>
            <a:r>
              <a:rPr lang="zh-CN" altLang="zh-CN" dirty="0"/>
              <a:t>设备，安装证书的入口可能不一样，这就需要根据自己手机的实际情况来寻找。</a:t>
            </a:r>
          </a:p>
          <a:p>
            <a:r>
              <a:rPr lang="en-US" altLang="zh-CN" dirty="0" smtClean="0"/>
              <a:t>         </a:t>
            </a:r>
            <a:r>
              <a:rPr lang="zh-CN" altLang="zh-CN" dirty="0" smtClean="0"/>
              <a:t>首先</a:t>
            </a:r>
            <a:r>
              <a:rPr lang="zh-CN" altLang="zh-CN" dirty="0"/>
              <a:t>在</a:t>
            </a:r>
            <a:r>
              <a:rPr lang="en-US" altLang="zh-CN" dirty="0"/>
              <a:t>Charles</a:t>
            </a:r>
            <a:r>
              <a:rPr lang="zh-CN" altLang="zh-CN" dirty="0"/>
              <a:t>中选择“</a:t>
            </a:r>
            <a:r>
              <a:rPr lang="en-US" altLang="zh-CN" dirty="0"/>
              <a:t>Help</a:t>
            </a:r>
            <a:r>
              <a:rPr lang="zh-CN" altLang="zh-CN" dirty="0"/>
              <a:t>”</a:t>
            </a:r>
            <a:r>
              <a:rPr lang="en-US" altLang="zh-CN" dirty="0"/>
              <a:t>-</a:t>
            </a:r>
            <a:r>
              <a:rPr lang="zh-CN" altLang="zh-CN" dirty="0"/>
              <a:t>“</a:t>
            </a:r>
            <a:r>
              <a:rPr lang="en-US" altLang="zh-CN" dirty="0"/>
              <a:t>SSL </a:t>
            </a:r>
            <a:r>
              <a:rPr lang="en-US" altLang="zh-CN" dirty="0" err="1"/>
              <a:t>Proxying</a:t>
            </a:r>
            <a:r>
              <a:rPr lang="zh-CN" altLang="zh-CN" dirty="0"/>
              <a:t>”</a:t>
            </a:r>
            <a:r>
              <a:rPr lang="en-US" altLang="zh-CN" dirty="0"/>
              <a:t>-</a:t>
            </a:r>
            <a:r>
              <a:rPr lang="zh-CN" altLang="zh-CN" dirty="0"/>
              <a:t>“</a:t>
            </a:r>
            <a:r>
              <a:rPr lang="en-US" altLang="zh-CN" dirty="0"/>
              <a:t>Save Charles Root Certificate</a:t>
            </a:r>
            <a:r>
              <a:rPr lang="zh-CN" altLang="zh-CN" dirty="0"/>
              <a:t>”命令，将</a:t>
            </a:r>
            <a:r>
              <a:rPr lang="en-US" altLang="zh-CN" dirty="0"/>
              <a:t>Charles</a:t>
            </a:r>
            <a:r>
              <a:rPr lang="zh-CN" altLang="zh-CN" dirty="0"/>
              <a:t>的证书保存到计算机桌面，如图</a:t>
            </a:r>
            <a:r>
              <a:rPr lang="en-US" altLang="zh-CN" dirty="0"/>
              <a:t>9-35</a:t>
            </a:r>
            <a:r>
              <a:rPr lang="zh-CN" altLang="zh-CN" dirty="0"/>
              <a:t>所示。</a:t>
            </a:r>
          </a:p>
          <a:p>
            <a:endParaRPr lang="zh-CN" altLang="en-US" dirty="0"/>
          </a:p>
        </p:txBody>
      </p:sp>
      <p:pic>
        <p:nvPicPr>
          <p:cNvPr id="4" name="Picture 2" descr="C:\Program Files\Microsoft Office\MEDIA\CAGCAT10\j0298897.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438787" y="4714587"/>
            <a:ext cx="1806854" cy="15782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068376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图片 3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41663" y="2515375"/>
            <a:ext cx="9882841" cy="2480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3925896" y="5731056"/>
            <a:ext cx="4514377" cy="369332"/>
          </a:xfrm>
          <a:prstGeom prst="rect">
            <a:avLst/>
          </a:prstGeom>
        </p:spPr>
        <p:txBody>
          <a:bodyPr wrap="none">
            <a:spAutoFit/>
          </a:bodyPr>
          <a:lstStyle/>
          <a:p>
            <a:r>
              <a:rPr lang="zh-CN" altLang="zh-CN" b="1" kern="100" dirty="0">
                <a:latin typeface="Times New Roman" panose="02020603050405020304" pitchFamily="18" charset="0"/>
                <a:ea typeface="方正书宋简体"/>
                <a:cs typeface="Times New Roman" panose="02020603050405020304" pitchFamily="18" charset="0"/>
              </a:rPr>
              <a:t>图</a:t>
            </a:r>
            <a:r>
              <a:rPr lang="en-US" altLang="zh-CN" b="1" kern="100" dirty="0">
                <a:latin typeface="Times New Roman" panose="02020603050405020304" pitchFamily="18" charset="0"/>
                <a:ea typeface="方正书宋简体"/>
              </a:rPr>
              <a:t>9-35  </a:t>
            </a:r>
            <a:r>
              <a:rPr lang="zh-CN" altLang="zh-CN" b="1" kern="100" dirty="0">
                <a:latin typeface="Times New Roman" panose="02020603050405020304" pitchFamily="18" charset="0"/>
                <a:ea typeface="方正书宋简体"/>
                <a:cs typeface="Times New Roman" panose="02020603050405020304" pitchFamily="18" charset="0"/>
              </a:rPr>
              <a:t>将</a:t>
            </a:r>
            <a:r>
              <a:rPr lang="en-US" altLang="zh-CN" b="1" kern="100" dirty="0">
                <a:latin typeface="Times New Roman" panose="02020603050405020304" pitchFamily="18" charset="0"/>
                <a:ea typeface="方正书宋简体"/>
              </a:rPr>
              <a:t>Charles</a:t>
            </a:r>
            <a:r>
              <a:rPr lang="zh-CN" altLang="zh-CN" b="1" kern="100" dirty="0">
                <a:latin typeface="Times New Roman" panose="02020603050405020304" pitchFamily="18" charset="0"/>
                <a:ea typeface="方正书宋简体"/>
                <a:cs typeface="Times New Roman" panose="02020603050405020304" pitchFamily="18" charset="0"/>
              </a:rPr>
              <a:t>的证书保存到计算机桌面</a:t>
            </a:r>
            <a:endParaRPr lang="zh-CN" altLang="en-US" b="1" dirty="0"/>
          </a:p>
        </p:txBody>
      </p:sp>
    </p:spTree>
    <p:extLst>
      <p:ext uri="{BB962C8B-B14F-4D97-AF65-F5344CB8AC3E}">
        <p14:creationId xmlns:p14="http://schemas.microsoft.com/office/powerpoint/2010/main" val="208577317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54816" y="1890287"/>
            <a:ext cx="7214839" cy="4023360"/>
          </a:xfrm>
        </p:spPr>
        <p:txBody>
          <a:bodyPr>
            <a:normAutofit/>
          </a:bodyPr>
          <a:lstStyle/>
          <a:p>
            <a:r>
              <a:rPr lang="en-US" altLang="zh-CN" dirty="0" smtClean="0"/>
              <a:t>         </a:t>
            </a:r>
            <a:r>
              <a:rPr lang="zh-CN" altLang="zh-CN" dirty="0" smtClean="0"/>
              <a:t>为了</a:t>
            </a:r>
            <a:r>
              <a:rPr lang="zh-CN" altLang="zh-CN" dirty="0"/>
              <a:t>在手机上安装证书，需要先发送证书到手机里面。如果计算机系统为</a:t>
            </a:r>
            <a:r>
              <a:rPr lang="en-US" altLang="zh-CN" dirty="0"/>
              <a:t>Windows</a:t>
            </a:r>
            <a:r>
              <a:rPr lang="zh-CN" altLang="zh-CN" dirty="0"/>
              <a:t>，那么直接插上</a:t>
            </a:r>
            <a:r>
              <a:rPr lang="en-US" altLang="zh-CN" dirty="0"/>
              <a:t>USB</a:t>
            </a:r>
            <a:r>
              <a:rPr lang="zh-CN" altLang="zh-CN" dirty="0"/>
              <a:t>线就可以传送。如果计算机系统是</a:t>
            </a:r>
            <a:r>
              <a:rPr lang="en-US" altLang="zh-CN" dirty="0"/>
              <a:t>Mac OS</a:t>
            </a:r>
            <a:r>
              <a:rPr lang="zh-CN" altLang="zh-CN" dirty="0"/>
              <a:t>，那么可以使用</a:t>
            </a:r>
            <a:r>
              <a:rPr lang="en-US" altLang="zh-CN" dirty="0"/>
              <a:t>QQ</a:t>
            </a:r>
            <a:r>
              <a:rPr lang="zh-CN" altLang="zh-CN" dirty="0"/>
              <a:t>传文件或者微信的文件传输助手把证书文件发送到手机里面。</a:t>
            </a:r>
          </a:p>
          <a:p>
            <a:r>
              <a:rPr lang="en-US" altLang="zh-CN" dirty="0" smtClean="0"/>
              <a:t>         </a:t>
            </a:r>
            <a:r>
              <a:rPr lang="zh-CN" altLang="zh-CN" dirty="0" smtClean="0"/>
              <a:t>虽然</a:t>
            </a:r>
            <a:r>
              <a:rPr lang="en-US" altLang="zh-CN" dirty="0"/>
              <a:t>Android</a:t>
            </a:r>
            <a:r>
              <a:rPr lang="zh-CN" altLang="zh-CN" dirty="0"/>
              <a:t>里面安装证书的位置可能不同，但一般都在“系统设置”</a:t>
            </a:r>
            <a:r>
              <a:rPr lang="en-US" altLang="zh-CN" dirty="0"/>
              <a:t>-</a:t>
            </a:r>
            <a:r>
              <a:rPr lang="zh-CN" altLang="zh-CN" dirty="0"/>
              <a:t>“</a:t>
            </a:r>
            <a:r>
              <a:rPr lang="en-US" altLang="zh-CN" dirty="0"/>
              <a:t>WLAN</a:t>
            </a:r>
            <a:r>
              <a:rPr lang="zh-CN" altLang="zh-CN" dirty="0"/>
              <a:t>”里面。打开</a:t>
            </a:r>
            <a:r>
              <a:rPr lang="en-US" altLang="zh-CN" dirty="0"/>
              <a:t>Wi-Fi</a:t>
            </a:r>
            <a:r>
              <a:rPr lang="zh-CN" altLang="zh-CN" dirty="0"/>
              <a:t>功能，界面如图</a:t>
            </a:r>
            <a:r>
              <a:rPr lang="en-US" altLang="zh-CN" dirty="0"/>
              <a:t>9-36</a:t>
            </a:r>
            <a:r>
              <a:rPr lang="zh-CN" altLang="zh-CN" dirty="0"/>
              <a:t>所示。</a:t>
            </a:r>
          </a:p>
          <a:p>
            <a:endParaRPr lang="zh-CN" altLang="en-US" dirty="0"/>
          </a:p>
        </p:txBody>
      </p:sp>
      <p:pic>
        <p:nvPicPr>
          <p:cNvPr id="32770" name="图片 36" descr="../../Library/Containers/com.tencent.xinWeChat/Data/Library/Application%20Support/com.tencent.xinWeChat/2.0b4.0.9/58753b58c88c5b7de258553e475d61d6/Message/MessageTemp/9e20f478899dc29eb19741386f9343c8/Image/141503968122_.pic.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725017" y="1839413"/>
            <a:ext cx="2267764" cy="39926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8069655" y="5981093"/>
            <a:ext cx="3507435" cy="369332"/>
          </a:xfrm>
          <a:prstGeom prst="rect">
            <a:avLst/>
          </a:prstGeom>
        </p:spPr>
        <p:txBody>
          <a:bodyPr wrap="none">
            <a:spAutoFit/>
          </a:bodyPr>
          <a:lstStyle/>
          <a:p>
            <a:r>
              <a:rPr lang="zh-CN" altLang="zh-CN" b="1" kern="100" dirty="0">
                <a:latin typeface="Times New Roman" panose="02020603050405020304" pitchFamily="18" charset="0"/>
                <a:ea typeface="方正书宋简体"/>
                <a:cs typeface="Times New Roman" panose="02020603050405020304" pitchFamily="18" charset="0"/>
              </a:rPr>
              <a:t>图</a:t>
            </a:r>
            <a:r>
              <a:rPr lang="en-US" altLang="zh-CN" b="1" kern="100" dirty="0">
                <a:latin typeface="Times New Roman" panose="02020603050405020304" pitchFamily="18" charset="0"/>
                <a:ea typeface="方正书宋简体"/>
              </a:rPr>
              <a:t>9-36  Android</a:t>
            </a:r>
            <a:r>
              <a:rPr lang="zh-CN" altLang="zh-CN" b="1" kern="100" dirty="0">
                <a:latin typeface="Times New Roman" panose="02020603050405020304" pitchFamily="18" charset="0"/>
                <a:ea typeface="方正书宋简体"/>
                <a:cs typeface="Times New Roman" panose="02020603050405020304" pitchFamily="18" charset="0"/>
              </a:rPr>
              <a:t>的</a:t>
            </a:r>
            <a:r>
              <a:rPr lang="en-US" altLang="zh-CN" b="1" kern="100" dirty="0">
                <a:latin typeface="Times New Roman" panose="02020603050405020304" pitchFamily="18" charset="0"/>
                <a:ea typeface="方正书宋简体"/>
              </a:rPr>
              <a:t>Wi-Fi</a:t>
            </a:r>
            <a:r>
              <a:rPr lang="zh-CN" altLang="zh-CN" b="1" kern="100" dirty="0">
                <a:latin typeface="Times New Roman" panose="02020603050405020304" pitchFamily="18" charset="0"/>
                <a:ea typeface="方正书宋简体"/>
                <a:cs typeface="Times New Roman" panose="02020603050405020304" pitchFamily="18" charset="0"/>
              </a:rPr>
              <a:t>设置界面</a:t>
            </a:r>
            <a:endParaRPr lang="zh-CN" altLang="en-US" b="1" dirty="0"/>
          </a:p>
        </p:txBody>
      </p:sp>
    </p:spTree>
    <p:extLst>
      <p:ext uri="{BB962C8B-B14F-4D97-AF65-F5344CB8AC3E}">
        <p14:creationId xmlns:p14="http://schemas.microsoft.com/office/powerpoint/2010/main" val="246001904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097280" y="2156754"/>
            <a:ext cx="6028349" cy="4023360"/>
          </a:xfrm>
        </p:spPr>
        <p:txBody>
          <a:bodyPr/>
          <a:lstStyle/>
          <a:p>
            <a:r>
              <a:rPr lang="en-US" altLang="zh-CN" dirty="0" smtClean="0"/>
              <a:t>        </a:t>
            </a:r>
            <a:r>
              <a:rPr lang="zh-CN" altLang="zh-CN" dirty="0" smtClean="0"/>
              <a:t>有</a:t>
            </a:r>
            <a:r>
              <a:rPr lang="zh-CN" altLang="zh-CN" dirty="0"/>
              <a:t>的</a:t>
            </a:r>
            <a:r>
              <a:rPr lang="en-US" altLang="zh-CN" dirty="0"/>
              <a:t>Android</a:t>
            </a:r>
            <a:r>
              <a:rPr lang="zh-CN" altLang="zh-CN" dirty="0"/>
              <a:t>系统，这个界面的左下角或者右下角可能有</a:t>
            </a:r>
            <a:r>
              <a:rPr lang="en-US" altLang="zh-CN" dirty="0"/>
              <a:t>3</a:t>
            </a:r>
            <a:r>
              <a:rPr lang="zh-CN" altLang="zh-CN" dirty="0"/>
              <a:t>个点，点开以后是一个高级设置的菜单。而另一些</a:t>
            </a:r>
            <a:r>
              <a:rPr lang="en-US" altLang="zh-CN" dirty="0"/>
              <a:t>Android</a:t>
            </a:r>
            <a:r>
              <a:rPr lang="zh-CN" altLang="zh-CN" dirty="0"/>
              <a:t>手机的系统，例如小米手机的</a:t>
            </a:r>
            <a:r>
              <a:rPr lang="en-US" altLang="zh-CN" dirty="0"/>
              <a:t>MIUI</a:t>
            </a:r>
            <a:r>
              <a:rPr lang="zh-CN" altLang="zh-CN" dirty="0"/>
              <a:t>系统，则是直接在最下面就可以找到高级设置，如图</a:t>
            </a:r>
            <a:r>
              <a:rPr lang="en-US" altLang="zh-CN" dirty="0"/>
              <a:t>9-37</a:t>
            </a:r>
            <a:r>
              <a:rPr lang="zh-CN" altLang="zh-CN" dirty="0"/>
              <a:t>所示。</a:t>
            </a:r>
          </a:p>
          <a:p>
            <a:endParaRPr lang="zh-CN" altLang="en-US" dirty="0"/>
          </a:p>
        </p:txBody>
      </p:sp>
      <p:pic>
        <p:nvPicPr>
          <p:cNvPr id="33794" name="图片 37" descr="../../Library/Containers/com.tencent.xinWeChat/Data/Library/Application%20Support/com.tencent.xinWeChat/2.0b4.0.9/58753b58c88c5b7de258553e475d61d6/Message/MessageTemp/9e20f478899dc29eb19741386f9343c8/Image/151503968123_.pic.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413898" y="1792790"/>
            <a:ext cx="2291272" cy="4076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6791093" y="5869094"/>
            <a:ext cx="5006499" cy="369332"/>
          </a:xfrm>
          <a:prstGeom prst="rect">
            <a:avLst/>
          </a:prstGeom>
        </p:spPr>
        <p:txBody>
          <a:bodyPr wrap="none">
            <a:spAutoFit/>
          </a:bodyPr>
          <a:lstStyle/>
          <a:p>
            <a:r>
              <a:rPr lang="zh-CN" altLang="zh-CN" b="1" kern="100" dirty="0">
                <a:latin typeface="Times New Roman" panose="02020603050405020304" pitchFamily="18" charset="0"/>
                <a:ea typeface="方正书宋简体"/>
                <a:cs typeface="Times New Roman" panose="02020603050405020304" pitchFamily="18" charset="0"/>
              </a:rPr>
              <a:t>图</a:t>
            </a:r>
            <a:r>
              <a:rPr lang="en-US" altLang="zh-CN" b="1" kern="100" dirty="0">
                <a:latin typeface="Times New Roman" panose="02020603050405020304" pitchFamily="18" charset="0"/>
                <a:ea typeface="方正书宋简体"/>
              </a:rPr>
              <a:t>9-3</a:t>
            </a:r>
            <a:r>
              <a:rPr lang="en-US" altLang="zh-CN" b="1" kern="100" dirty="0">
                <a:latin typeface="Times New Roman" panose="02020603050405020304" pitchFamily="18" charset="0"/>
              </a:rPr>
              <a:t>7 </a:t>
            </a:r>
            <a:r>
              <a:rPr lang="en-US" altLang="zh-CN" b="1" kern="100" dirty="0">
                <a:latin typeface="Times New Roman" panose="02020603050405020304" pitchFamily="18" charset="0"/>
                <a:ea typeface="方正书宋简体"/>
              </a:rPr>
              <a:t> MIUI</a:t>
            </a:r>
            <a:r>
              <a:rPr lang="zh-CN" altLang="zh-CN" b="1" kern="100" dirty="0">
                <a:latin typeface="Times New Roman" panose="02020603050405020304" pitchFamily="18" charset="0"/>
                <a:ea typeface="方正书宋简体"/>
                <a:cs typeface="Times New Roman" panose="02020603050405020304" pitchFamily="18" charset="0"/>
              </a:rPr>
              <a:t>系统</a:t>
            </a:r>
            <a:r>
              <a:rPr lang="zh-CN" altLang="zh-CN" b="1" kern="100" dirty="0">
                <a:latin typeface="Times New Roman" panose="02020603050405020304" pitchFamily="18" charset="0"/>
                <a:cs typeface="Times New Roman" panose="02020603050405020304" pitchFamily="18" charset="0"/>
              </a:rPr>
              <a:t>的</a:t>
            </a:r>
            <a:r>
              <a:rPr lang="zh-CN" altLang="zh-CN" b="1" kern="100" dirty="0">
                <a:latin typeface="Times New Roman" panose="02020603050405020304" pitchFamily="18" charset="0"/>
                <a:ea typeface="方正书宋简体"/>
                <a:cs typeface="Times New Roman" panose="02020603050405020304" pitchFamily="18" charset="0"/>
              </a:rPr>
              <a:t>最下面就可以看到高级设置</a:t>
            </a:r>
            <a:endParaRPr lang="zh-CN" altLang="en-US" b="1" dirty="0"/>
          </a:p>
        </p:txBody>
      </p:sp>
    </p:spTree>
    <p:extLst>
      <p:ext uri="{BB962C8B-B14F-4D97-AF65-F5344CB8AC3E}">
        <p14:creationId xmlns:p14="http://schemas.microsoft.com/office/powerpoint/2010/main" val="42690061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06627" y="1823432"/>
            <a:ext cx="10812222" cy="4023360"/>
          </a:xfrm>
        </p:spPr>
        <p:txBody>
          <a:bodyPr/>
          <a:lstStyle/>
          <a:p>
            <a:pPr marL="0" lvl="0" indent="228600" eaLnBrk="0" fontAlgn="base" hangingPunct="0">
              <a:lnSpc>
                <a:spcPct val="100000"/>
              </a:lnSpc>
              <a:spcBef>
                <a:spcPct val="0"/>
              </a:spcBef>
              <a:spcAft>
                <a:spcPct val="0"/>
              </a:spcAft>
              <a:buClrTx/>
              <a:buSzTx/>
              <a:buNone/>
            </a:pPr>
            <a:r>
              <a:rPr lang="zh-CN" altLang="en-US" dirty="0" smtClean="0">
                <a:solidFill>
                  <a:schemeClr val="tx1"/>
                </a:solidFill>
                <a:latin typeface="Times New Roman" panose="02020603050405020304" pitchFamily="18" charset="0"/>
                <a:ea typeface="方正兰亭刊宋简体"/>
                <a:cs typeface="Times New Roman" panose="02020603050405020304" pitchFamily="18" charset="0"/>
              </a:rPr>
              <a:t>      要</a:t>
            </a:r>
            <a:r>
              <a:rPr lang="zh-CN" altLang="en-US" dirty="0">
                <a:solidFill>
                  <a:schemeClr val="tx1"/>
                </a:solidFill>
                <a:latin typeface="Times New Roman" panose="02020603050405020304" pitchFamily="18" charset="0"/>
                <a:ea typeface="方正兰亭刊宋简体"/>
                <a:cs typeface="Times New Roman" panose="02020603050405020304" pitchFamily="18" charset="0"/>
              </a:rPr>
              <a:t>简化寻找数据的过程，就需要设法直接全局搜索网页的所有请求的返回数据。</a:t>
            </a:r>
            <a:endParaRPr lang="zh-CN" altLang="en-US" dirty="0">
              <a:solidFill>
                <a:schemeClr val="tx1"/>
              </a:solidFill>
            </a:endParaRPr>
          </a:p>
          <a:p>
            <a:pPr marL="0" lvl="0" indent="228600" eaLnBrk="0" fontAlgn="base" hangingPunct="0">
              <a:lnSpc>
                <a:spcPct val="100000"/>
              </a:lnSpc>
              <a:spcBef>
                <a:spcPct val="0"/>
              </a:spcBef>
              <a:spcAft>
                <a:spcPct val="0"/>
              </a:spcAft>
              <a:buClrTx/>
              <a:buSzTx/>
              <a:buNone/>
            </a:pPr>
            <a:r>
              <a:rPr lang="zh-CN" altLang="en-US" dirty="0" smtClean="0">
                <a:solidFill>
                  <a:schemeClr val="tx1"/>
                </a:solidFill>
                <a:latin typeface="Times New Roman" panose="02020603050405020304" pitchFamily="18" charset="0"/>
                <a:ea typeface="方正兰亭刊宋简体"/>
                <a:cs typeface="Times New Roman" panose="02020603050405020304" pitchFamily="18" charset="0"/>
              </a:rPr>
              <a:t>      为了</a:t>
            </a:r>
            <a:r>
              <a:rPr lang="zh-CN" altLang="en-US" dirty="0">
                <a:solidFill>
                  <a:schemeClr val="tx1"/>
                </a:solidFill>
                <a:latin typeface="Times New Roman" panose="02020603050405020304" pitchFamily="18" charset="0"/>
                <a:ea typeface="方正兰亭刊宋简体"/>
                <a:cs typeface="Times New Roman" panose="02020603050405020304" pitchFamily="18" charset="0"/>
              </a:rPr>
              <a:t>实现这个目的，就需要使用</a:t>
            </a:r>
            <a:r>
              <a:rPr lang="en-US" altLang="zh-CN" dirty="0">
                <a:solidFill>
                  <a:schemeClr val="tx1"/>
                </a:solidFill>
                <a:latin typeface="Times New Roman" panose="02020603050405020304" pitchFamily="18" charset="0"/>
                <a:ea typeface="方正兰亭刊宋简体"/>
                <a:cs typeface="Times New Roman" panose="02020603050405020304" pitchFamily="18" charset="0"/>
              </a:rPr>
              <a:t>Charles</a:t>
            </a:r>
            <a:r>
              <a:rPr lang="zh-CN" altLang="en-US" dirty="0">
                <a:solidFill>
                  <a:schemeClr val="tx1"/>
                </a:solidFill>
                <a:latin typeface="Times New Roman" panose="02020603050405020304" pitchFamily="18" charset="0"/>
                <a:ea typeface="方正兰亭刊宋简体"/>
                <a:cs typeface="Times New Roman" panose="02020603050405020304" pitchFamily="18" charset="0"/>
              </a:rPr>
              <a:t>。</a:t>
            </a:r>
            <a:r>
              <a:rPr lang="en-US" altLang="zh-CN" dirty="0">
                <a:solidFill>
                  <a:schemeClr val="tx1"/>
                </a:solidFill>
                <a:latin typeface="Times New Roman" panose="02020603050405020304" pitchFamily="18" charset="0"/>
                <a:ea typeface="方正兰亭刊宋简体"/>
                <a:cs typeface="Times New Roman" panose="02020603050405020304" pitchFamily="18" charset="0"/>
              </a:rPr>
              <a:t>Charles</a:t>
            </a:r>
            <a:r>
              <a:rPr lang="zh-CN" altLang="en-US" dirty="0">
                <a:solidFill>
                  <a:schemeClr val="tx1"/>
                </a:solidFill>
                <a:latin typeface="Times New Roman" panose="02020603050405020304" pitchFamily="18" charset="0"/>
                <a:ea typeface="方正兰亭刊宋简体"/>
                <a:cs typeface="Times New Roman" panose="02020603050405020304" pitchFamily="18" charset="0"/>
              </a:rPr>
              <a:t>是一个跨平台的</a:t>
            </a:r>
            <a:r>
              <a:rPr lang="en-US" altLang="zh-CN" dirty="0">
                <a:solidFill>
                  <a:schemeClr val="tx1"/>
                </a:solidFill>
                <a:latin typeface="Times New Roman" panose="02020603050405020304" pitchFamily="18" charset="0"/>
                <a:ea typeface="方正兰亭刊宋简体"/>
                <a:cs typeface="Times New Roman" panose="02020603050405020304" pitchFamily="18" charset="0"/>
              </a:rPr>
              <a:t>HTTP</a:t>
            </a:r>
            <a:r>
              <a:rPr lang="zh-CN" altLang="en-US" dirty="0">
                <a:solidFill>
                  <a:schemeClr val="tx1"/>
                </a:solidFill>
                <a:latin typeface="Times New Roman" panose="02020603050405020304" pitchFamily="18" charset="0"/>
                <a:ea typeface="方正兰亭刊宋简体"/>
                <a:cs typeface="Times New Roman" panose="02020603050405020304" pitchFamily="18" charset="0"/>
              </a:rPr>
              <a:t>抓包工具。使用它可以像</a:t>
            </a:r>
            <a:r>
              <a:rPr lang="en-US" altLang="zh-CN" dirty="0">
                <a:solidFill>
                  <a:schemeClr val="tx1"/>
                </a:solidFill>
                <a:latin typeface="Times New Roman" panose="02020603050405020304" pitchFamily="18" charset="0"/>
                <a:ea typeface="方正兰亭刊宋简体"/>
                <a:cs typeface="Times New Roman" panose="02020603050405020304" pitchFamily="18" charset="0"/>
              </a:rPr>
              <a:t>Chrome</a:t>
            </a:r>
            <a:r>
              <a:rPr lang="zh-CN" altLang="en-US" dirty="0">
                <a:solidFill>
                  <a:schemeClr val="tx1"/>
                </a:solidFill>
                <a:latin typeface="Times New Roman" panose="02020603050405020304" pitchFamily="18" charset="0"/>
                <a:ea typeface="方正兰亭刊宋简体"/>
                <a:cs typeface="Times New Roman" panose="02020603050405020304" pitchFamily="18" charset="0"/>
              </a:rPr>
              <a:t>一样截取</a:t>
            </a:r>
            <a:r>
              <a:rPr lang="en-US" altLang="zh-CN" dirty="0">
                <a:solidFill>
                  <a:schemeClr val="tx1"/>
                </a:solidFill>
                <a:latin typeface="Times New Roman" panose="02020603050405020304" pitchFamily="18" charset="0"/>
                <a:ea typeface="方正兰亭刊宋简体"/>
                <a:cs typeface="Times New Roman" panose="02020603050405020304" pitchFamily="18" charset="0"/>
              </a:rPr>
              <a:t>HTTP</a:t>
            </a:r>
            <a:r>
              <a:rPr lang="zh-CN" altLang="en-US" dirty="0">
                <a:solidFill>
                  <a:schemeClr val="tx1"/>
                </a:solidFill>
                <a:latin typeface="Times New Roman" panose="02020603050405020304" pitchFamily="18" charset="0"/>
                <a:ea typeface="方正兰亭刊宋简体"/>
                <a:cs typeface="Times New Roman" panose="02020603050405020304" pitchFamily="18" charset="0"/>
              </a:rPr>
              <a:t>或者</a:t>
            </a:r>
            <a:r>
              <a:rPr lang="en-US" altLang="zh-CN" dirty="0">
                <a:solidFill>
                  <a:schemeClr val="tx1"/>
                </a:solidFill>
                <a:latin typeface="Times New Roman" panose="02020603050405020304" pitchFamily="18" charset="0"/>
                <a:ea typeface="方正兰亭刊宋简体"/>
                <a:cs typeface="Times New Roman" panose="02020603050405020304" pitchFamily="18" charset="0"/>
              </a:rPr>
              <a:t>HTTPS</a:t>
            </a:r>
            <a:r>
              <a:rPr lang="zh-CN" altLang="en-US" dirty="0">
                <a:solidFill>
                  <a:schemeClr val="tx1"/>
                </a:solidFill>
                <a:latin typeface="Times New Roman" panose="02020603050405020304" pitchFamily="18" charset="0"/>
                <a:ea typeface="方正兰亭刊宋简体"/>
                <a:cs typeface="Times New Roman" panose="02020603050405020304" pitchFamily="18" charset="0"/>
              </a:rPr>
              <a:t>请求的数据包。同时</a:t>
            </a:r>
            <a:r>
              <a:rPr lang="en-US" altLang="zh-CN" dirty="0">
                <a:solidFill>
                  <a:schemeClr val="tx1"/>
                </a:solidFill>
                <a:latin typeface="Times New Roman" panose="02020603050405020304" pitchFamily="18" charset="0"/>
                <a:ea typeface="方正兰亭刊宋简体"/>
                <a:cs typeface="Times New Roman" panose="02020603050405020304" pitchFamily="18" charset="0"/>
              </a:rPr>
              <a:t>Charles</a:t>
            </a:r>
            <a:r>
              <a:rPr lang="zh-CN" altLang="en-US" dirty="0">
                <a:solidFill>
                  <a:schemeClr val="tx1"/>
                </a:solidFill>
                <a:latin typeface="Times New Roman" panose="02020603050405020304" pitchFamily="18" charset="0"/>
                <a:ea typeface="方正兰亭刊宋简体"/>
                <a:cs typeface="Times New Roman" panose="02020603050405020304" pitchFamily="18" charset="0"/>
              </a:rPr>
              <a:t>还有</a:t>
            </a:r>
            <a:r>
              <a:rPr lang="en-US" altLang="zh-CN" dirty="0">
                <a:solidFill>
                  <a:schemeClr val="tx1"/>
                </a:solidFill>
                <a:latin typeface="Times New Roman" panose="02020603050405020304" pitchFamily="18" charset="0"/>
                <a:ea typeface="方正兰亭刊宋简体"/>
                <a:cs typeface="Times New Roman" panose="02020603050405020304" pitchFamily="18" charset="0"/>
              </a:rPr>
              <a:t>Chrome</a:t>
            </a:r>
            <a:r>
              <a:rPr lang="zh-CN" altLang="en-US" dirty="0">
                <a:solidFill>
                  <a:schemeClr val="tx1"/>
                </a:solidFill>
                <a:latin typeface="Times New Roman" panose="02020603050405020304" pitchFamily="18" charset="0"/>
                <a:ea typeface="方正兰亭刊宋简体"/>
                <a:cs typeface="Times New Roman" panose="02020603050405020304" pitchFamily="18" charset="0"/>
              </a:rPr>
              <a:t>所不具备的很多奇妙功能。</a:t>
            </a:r>
            <a:endParaRPr lang="zh-CN" altLang="en-US" dirty="0">
              <a:solidFill>
                <a:schemeClr val="tx1"/>
              </a:solidFill>
            </a:endParaRPr>
          </a:p>
        </p:txBody>
      </p:sp>
      <p:pic>
        <p:nvPicPr>
          <p:cNvPr id="4" name="Picture 2" descr="C:\Program Files\Microsoft Office\MEDIA\CAGCAT10\j0234657.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184627" y="3968926"/>
            <a:ext cx="2417101" cy="2352611"/>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2098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097279" y="1845734"/>
            <a:ext cx="10265813" cy="4023360"/>
          </a:xfrm>
        </p:spPr>
        <p:txBody>
          <a:bodyPr>
            <a:normAutofit/>
          </a:bodyPr>
          <a:lstStyle/>
          <a:p>
            <a:r>
              <a:rPr lang="en-US" altLang="zh-CN" dirty="0" smtClean="0"/>
              <a:t>         </a:t>
            </a:r>
            <a:r>
              <a:rPr lang="zh-CN" altLang="zh-CN" dirty="0" smtClean="0"/>
              <a:t>选择</a:t>
            </a:r>
            <a:r>
              <a:rPr lang="zh-CN" altLang="zh-CN" dirty="0"/>
              <a:t>“高级设置”，打开高级设置界面，继续选择“安装证书”，如图</a:t>
            </a:r>
            <a:r>
              <a:rPr lang="en-US" altLang="zh-CN" dirty="0"/>
              <a:t>9-38</a:t>
            </a:r>
            <a:r>
              <a:rPr lang="zh-CN" altLang="zh-CN" dirty="0"/>
              <a:t>所示。</a:t>
            </a:r>
          </a:p>
          <a:p>
            <a:r>
              <a:rPr lang="en-US" altLang="zh-CN" dirty="0" smtClean="0"/>
              <a:t>         </a:t>
            </a:r>
            <a:r>
              <a:rPr lang="zh-CN" altLang="zh-CN" dirty="0" smtClean="0"/>
              <a:t>系统</a:t>
            </a:r>
            <a:r>
              <a:rPr lang="zh-CN" altLang="zh-CN" dirty="0"/>
              <a:t>会打开文件浏览器，在里面找到刚才发送到手机上面的证书文件</a:t>
            </a:r>
            <a:r>
              <a:rPr lang="zh-CN" altLang="zh-CN" dirty="0" smtClean="0"/>
              <a:t>。</a:t>
            </a:r>
            <a:endParaRPr lang="en-US" altLang="zh-CN" dirty="0" smtClean="0"/>
          </a:p>
          <a:p>
            <a:r>
              <a:rPr lang="en-US" altLang="zh-CN" dirty="0"/>
              <a:t> </a:t>
            </a:r>
            <a:r>
              <a:rPr lang="en-US" altLang="zh-CN" dirty="0" smtClean="0"/>
              <a:t>        </a:t>
            </a:r>
            <a:r>
              <a:rPr lang="zh-CN" altLang="zh-CN" dirty="0" smtClean="0"/>
              <a:t>找到</a:t>
            </a:r>
            <a:r>
              <a:rPr lang="zh-CN" altLang="zh-CN" dirty="0"/>
              <a:t>证书并单击“确定”按钮，此时会弹出一个窗口，提示给证书设定一个名字，如图</a:t>
            </a:r>
            <a:r>
              <a:rPr lang="en-US" altLang="zh-CN" dirty="0"/>
              <a:t>9-39</a:t>
            </a:r>
            <a:r>
              <a:rPr lang="zh-CN" altLang="zh-CN" dirty="0"/>
              <a:t>所示，这个名字可以任意设定</a:t>
            </a:r>
            <a:r>
              <a:rPr lang="zh-CN" altLang="zh-CN" dirty="0" smtClean="0"/>
              <a:t>。</a:t>
            </a:r>
            <a:endParaRPr lang="zh-CN" altLang="zh-CN" dirty="0"/>
          </a:p>
        </p:txBody>
      </p:sp>
    </p:spTree>
    <p:extLst>
      <p:ext uri="{BB962C8B-B14F-4D97-AF65-F5344CB8AC3E}">
        <p14:creationId xmlns:p14="http://schemas.microsoft.com/office/powerpoint/2010/main" val="373475283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图片 102" descr="../../Library/Containers/com.tencent.xinWeChat/Data/Library/Application%20Support/com.tencent.xinWeChat/2.0b4.0.9/58753b58c88c5b7de258553e475d61d6/Message/MessageTemp/9e20f478899dc29eb19741386f9343c8/Image/161503968123_.pic.jpg"/>
          <p:cNvPicPr>
            <a:picLocks noChangeAspect="1" noChangeArrowheads="1"/>
          </p:cNvPicPr>
          <p:nvPr/>
        </p:nvPicPr>
        <p:blipFill>
          <a:blip r:embed="rId2" cstate="print">
            <a:extLst>
              <a:ext uri="{28A0092B-C50C-407E-A947-70E740481C1C}">
                <a14:useLocalDpi xmlns:a14="http://schemas.microsoft.com/office/drawing/2010/main" val="0"/>
              </a:ext>
            </a:extLst>
          </a:blip>
          <a:srcRect b="26575"/>
          <a:stretch>
            <a:fillRect/>
          </a:stretch>
        </p:blipFill>
        <p:spPr bwMode="auto">
          <a:xfrm>
            <a:off x="2166512" y="1932336"/>
            <a:ext cx="2951898" cy="38467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19" name="图片 106" descr="../../Library/Containers/com.tencent.xinWeChat/Data/Library/Application%20Support/com.tencent.xinWeChat/2.0b4.0.9/58753b58c88c5b7de258553e475d61d6/Message/MessageTemp/9e20f478899dc29eb19741386f9343c8/Image/181503968124_.pic.jpg"/>
          <p:cNvPicPr>
            <a:picLocks noChangeAspect="1" noChangeArrowheads="1"/>
          </p:cNvPicPr>
          <p:nvPr/>
        </p:nvPicPr>
        <p:blipFill>
          <a:blip r:embed="rId3" cstate="print">
            <a:extLst>
              <a:ext uri="{28A0092B-C50C-407E-A947-70E740481C1C}">
                <a14:useLocalDpi xmlns:a14="http://schemas.microsoft.com/office/drawing/2010/main" val="0"/>
              </a:ext>
            </a:extLst>
          </a:blip>
          <a:srcRect b="40749"/>
          <a:stretch>
            <a:fillRect/>
          </a:stretch>
        </p:blipFill>
        <p:spPr bwMode="auto">
          <a:xfrm>
            <a:off x="6626998" y="1932336"/>
            <a:ext cx="3519938" cy="37436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2319453" y="5804431"/>
            <a:ext cx="7883913" cy="369332"/>
          </a:xfrm>
          <a:prstGeom prst="rect">
            <a:avLst/>
          </a:prstGeom>
        </p:spPr>
        <p:txBody>
          <a:bodyPr wrap="square">
            <a:spAutoFit/>
          </a:bodyPr>
          <a:lstStyle/>
          <a:p>
            <a:pPr algn="ctr"/>
            <a:r>
              <a:rPr lang="zh-CN" altLang="zh-CN" b="1" kern="100" dirty="0">
                <a:ea typeface="Times New Roman" panose="02020603050405020304" pitchFamily="18" charset="0"/>
              </a:rPr>
              <a:t> </a:t>
            </a:r>
            <a:r>
              <a:rPr lang="zh-CN" altLang="zh-CN" b="1" kern="100" dirty="0">
                <a:latin typeface="Times New Roman" panose="02020603050405020304" pitchFamily="18" charset="0"/>
                <a:ea typeface="方正书宋简体"/>
                <a:cs typeface="Times New Roman" panose="02020603050405020304" pitchFamily="18" charset="0"/>
              </a:rPr>
              <a:t>图</a:t>
            </a:r>
            <a:r>
              <a:rPr lang="en-US" altLang="zh-CN" b="1" kern="100" dirty="0">
                <a:latin typeface="Times New Roman" panose="02020603050405020304" pitchFamily="18" charset="0"/>
                <a:ea typeface="方正书宋简体"/>
              </a:rPr>
              <a:t>9-38  </a:t>
            </a:r>
            <a:r>
              <a:rPr lang="zh-CN" altLang="zh-CN" b="1" kern="100" dirty="0">
                <a:latin typeface="Times New Roman" panose="02020603050405020304" pitchFamily="18" charset="0"/>
                <a:ea typeface="方正书宋简体"/>
                <a:cs typeface="Times New Roman" panose="02020603050405020304" pitchFamily="18" charset="0"/>
              </a:rPr>
              <a:t>选择“安装证书”</a:t>
            </a:r>
            <a:r>
              <a:rPr lang="en-US" altLang="zh-CN" b="1" kern="100" dirty="0">
                <a:latin typeface="Times New Roman" panose="02020603050405020304" pitchFamily="18" charset="0"/>
                <a:ea typeface="方正书宋简体"/>
              </a:rPr>
              <a:t>         </a:t>
            </a:r>
            <a:r>
              <a:rPr lang="zh-CN" altLang="zh-CN" b="1" kern="100" dirty="0">
                <a:latin typeface="Times New Roman" panose="02020603050405020304" pitchFamily="18" charset="0"/>
                <a:ea typeface="方正书宋简体"/>
                <a:cs typeface="Times New Roman" panose="02020603050405020304" pitchFamily="18" charset="0"/>
              </a:rPr>
              <a:t>图</a:t>
            </a:r>
            <a:r>
              <a:rPr lang="en-US" altLang="zh-CN" b="1" kern="100" dirty="0">
                <a:latin typeface="Times New Roman" panose="02020603050405020304" pitchFamily="18" charset="0"/>
                <a:ea typeface="方正书宋简体"/>
              </a:rPr>
              <a:t>9-3</a:t>
            </a:r>
            <a:r>
              <a:rPr lang="en-US" altLang="zh-CN" b="1" kern="100" dirty="0">
                <a:latin typeface="Times New Roman" panose="02020603050405020304" pitchFamily="18" charset="0"/>
              </a:rPr>
              <a:t>9  </a:t>
            </a:r>
            <a:r>
              <a:rPr lang="zh-CN" altLang="zh-CN" b="1" kern="100" dirty="0">
                <a:latin typeface="Times New Roman" panose="02020603050405020304" pitchFamily="18" charset="0"/>
                <a:ea typeface="方正书宋简体"/>
                <a:cs typeface="Times New Roman" panose="02020603050405020304" pitchFamily="18" charset="0"/>
              </a:rPr>
              <a:t>为证书任意设定一个名字</a:t>
            </a:r>
            <a:endParaRPr lang="zh-CN" altLang="en-US" b="1" dirty="0"/>
          </a:p>
        </p:txBody>
      </p:sp>
    </p:spTree>
    <p:extLst>
      <p:ext uri="{BB962C8B-B14F-4D97-AF65-F5344CB8AC3E}">
        <p14:creationId xmlns:p14="http://schemas.microsoft.com/office/powerpoint/2010/main" val="397575157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40802" y="2157969"/>
            <a:ext cx="7333042" cy="4023360"/>
          </a:xfrm>
        </p:spPr>
        <p:txBody>
          <a:bodyPr/>
          <a:lstStyle/>
          <a:p>
            <a:r>
              <a:rPr lang="en-US" altLang="zh-CN" dirty="0" smtClean="0"/>
              <a:t>        </a:t>
            </a:r>
            <a:r>
              <a:rPr lang="zh-CN" altLang="zh-CN" dirty="0" smtClean="0"/>
              <a:t>单击</a:t>
            </a:r>
            <a:r>
              <a:rPr lang="zh-CN" altLang="zh-CN" dirty="0"/>
              <a:t>“确定”按钮，证书就安装好了。接下来和</a:t>
            </a:r>
            <a:r>
              <a:rPr lang="en-US" altLang="zh-CN" dirty="0"/>
              <a:t>iOS</a:t>
            </a:r>
            <a:r>
              <a:rPr lang="zh-CN" altLang="zh-CN" dirty="0"/>
              <a:t>一样，需要为手机设置代理，让手机的流量经过</a:t>
            </a:r>
            <a:r>
              <a:rPr lang="en-US" altLang="zh-CN" dirty="0"/>
              <a:t>Charles</a:t>
            </a:r>
            <a:r>
              <a:rPr lang="zh-CN" altLang="zh-CN" dirty="0"/>
              <a:t>。在系统设置中打开当前连接的</a:t>
            </a:r>
            <a:r>
              <a:rPr lang="en-US" altLang="zh-CN" dirty="0"/>
              <a:t>Wi-Fi</a:t>
            </a:r>
            <a:r>
              <a:rPr lang="zh-CN" altLang="zh-CN" dirty="0"/>
              <a:t>设置界面，并将代理设置为</a:t>
            </a:r>
            <a:r>
              <a:rPr lang="en-US" altLang="zh-CN" dirty="0"/>
              <a:t>Charles</a:t>
            </a:r>
            <a:r>
              <a:rPr lang="zh-CN" altLang="zh-CN" dirty="0"/>
              <a:t>对应的</a:t>
            </a:r>
            <a:r>
              <a:rPr lang="en-US" altLang="zh-CN" dirty="0"/>
              <a:t>IP</a:t>
            </a:r>
            <a:r>
              <a:rPr lang="zh-CN" altLang="zh-CN" dirty="0"/>
              <a:t>和端口号，如图</a:t>
            </a:r>
            <a:r>
              <a:rPr lang="en-US" altLang="zh-CN" dirty="0"/>
              <a:t>9-40</a:t>
            </a:r>
            <a:r>
              <a:rPr lang="zh-CN" altLang="zh-CN" dirty="0"/>
              <a:t>所示。</a:t>
            </a:r>
          </a:p>
          <a:p>
            <a:endParaRPr lang="zh-CN" altLang="en-US" dirty="0"/>
          </a:p>
          <a:p>
            <a:endParaRPr lang="zh-CN" altLang="en-US" dirty="0"/>
          </a:p>
        </p:txBody>
      </p:sp>
      <p:pic>
        <p:nvPicPr>
          <p:cNvPr id="35842" name="图片 105" descr="../../Library/Containers/com.tencent.xinWeChat/Data/Library/Application%20Support/com.tencent.xinWeChat/2.0b4.0.9/58753b58c88c5b7de258553e475d61d6/Message/MessageTemp/9e20f478899dc29eb19741386f9343c8/Image/201503970941_.pic.jpg"/>
          <p:cNvPicPr>
            <a:picLocks noChangeAspect="1" noChangeArrowheads="1"/>
          </p:cNvPicPr>
          <p:nvPr/>
        </p:nvPicPr>
        <p:blipFill>
          <a:blip r:embed="rId2" cstate="print">
            <a:extLst>
              <a:ext uri="{28A0092B-C50C-407E-A947-70E740481C1C}">
                <a14:useLocalDpi xmlns:a14="http://schemas.microsoft.com/office/drawing/2010/main" val="0"/>
              </a:ext>
            </a:extLst>
          </a:blip>
          <a:srcRect b="11752"/>
          <a:stretch>
            <a:fillRect/>
          </a:stretch>
        </p:blipFill>
        <p:spPr bwMode="auto">
          <a:xfrm>
            <a:off x="8858832" y="1845734"/>
            <a:ext cx="2548701" cy="4023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8837599" y="5996663"/>
            <a:ext cx="2569934" cy="369332"/>
          </a:xfrm>
          <a:prstGeom prst="rect">
            <a:avLst/>
          </a:prstGeom>
        </p:spPr>
        <p:txBody>
          <a:bodyPr wrap="none">
            <a:spAutoFit/>
          </a:bodyPr>
          <a:lstStyle/>
          <a:p>
            <a:r>
              <a:rPr lang="zh-CN" altLang="zh-CN" b="1" kern="100" dirty="0">
                <a:latin typeface="Times New Roman" panose="02020603050405020304" pitchFamily="18" charset="0"/>
                <a:ea typeface="方正书宋简体"/>
                <a:cs typeface="Times New Roman" panose="02020603050405020304" pitchFamily="18" charset="0"/>
              </a:rPr>
              <a:t>图</a:t>
            </a:r>
            <a:r>
              <a:rPr lang="en-US" altLang="zh-CN" b="1" kern="100" dirty="0">
                <a:latin typeface="Times New Roman" panose="02020603050405020304" pitchFamily="18" charset="0"/>
                <a:ea typeface="方正书宋简体"/>
              </a:rPr>
              <a:t>9-40  </a:t>
            </a:r>
            <a:r>
              <a:rPr lang="zh-CN" altLang="zh-CN" b="1" kern="100" dirty="0">
                <a:latin typeface="Times New Roman" panose="02020603050405020304" pitchFamily="18" charset="0"/>
                <a:ea typeface="方正书宋简体"/>
                <a:cs typeface="Times New Roman" panose="02020603050405020304" pitchFamily="18" charset="0"/>
              </a:rPr>
              <a:t>为手机设置代理</a:t>
            </a:r>
            <a:endParaRPr lang="zh-CN" altLang="en-US" b="1" dirty="0"/>
          </a:p>
        </p:txBody>
      </p:sp>
    </p:spTree>
    <p:extLst>
      <p:ext uri="{BB962C8B-B14F-4D97-AF65-F5344CB8AC3E}">
        <p14:creationId xmlns:p14="http://schemas.microsoft.com/office/powerpoint/2010/main" val="367627616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72089" y="2215066"/>
            <a:ext cx="6747568" cy="4023360"/>
          </a:xfrm>
        </p:spPr>
        <p:txBody>
          <a:bodyPr/>
          <a:lstStyle/>
          <a:p>
            <a:r>
              <a:rPr lang="en-US" altLang="zh-CN" dirty="0" smtClean="0"/>
              <a:t>         </a:t>
            </a:r>
            <a:r>
              <a:rPr lang="zh-CN" altLang="zh-CN" dirty="0" smtClean="0"/>
              <a:t>和</a:t>
            </a:r>
            <a:r>
              <a:rPr lang="en-US" altLang="zh-CN" dirty="0"/>
              <a:t>iOS</a:t>
            </a:r>
            <a:r>
              <a:rPr lang="zh-CN" altLang="zh-CN" dirty="0"/>
              <a:t>不同的是，</a:t>
            </a:r>
            <a:r>
              <a:rPr lang="en-US" altLang="zh-CN" dirty="0"/>
              <a:t>Android</a:t>
            </a:r>
            <a:r>
              <a:rPr lang="zh-CN" altLang="zh-CN" dirty="0"/>
              <a:t>设置了代理以后需要单击“确定”按钮。代理设置好以后，</a:t>
            </a:r>
            <a:r>
              <a:rPr lang="en-US" altLang="zh-CN" dirty="0"/>
              <a:t>Android</a:t>
            </a:r>
            <a:r>
              <a:rPr lang="zh-CN" altLang="zh-CN" dirty="0"/>
              <a:t>的环境就搭建好了。在手机上任意打开一个</a:t>
            </a:r>
            <a:r>
              <a:rPr lang="en-US" altLang="zh-CN" dirty="0"/>
              <a:t>App</a:t>
            </a:r>
            <a:r>
              <a:rPr lang="zh-CN" altLang="zh-CN" dirty="0"/>
              <a:t>，就可以看到</a:t>
            </a:r>
            <a:r>
              <a:rPr lang="en-US" altLang="zh-CN" dirty="0"/>
              <a:t>Charles</a:t>
            </a:r>
            <a:r>
              <a:rPr lang="zh-CN" altLang="zh-CN" dirty="0"/>
              <a:t>上面有数据在流动，如图</a:t>
            </a:r>
            <a:r>
              <a:rPr lang="en-US" altLang="zh-CN" dirty="0"/>
              <a:t>9-41</a:t>
            </a:r>
            <a:r>
              <a:rPr lang="zh-CN" altLang="zh-CN" dirty="0"/>
              <a:t>所示。</a:t>
            </a:r>
          </a:p>
          <a:p>
            <a:endParaRPr lang="zh-CN" altLang="en-US" dirty="0"/>
          </a:p>
        </p:txBody>
      </p:sp>
      <p:pic>
        <p:nvPicPr>
          <p:cNvPr id="36866" name="图片 41"/>
          <p:cNvPicPr>
            <a:picLocks noChangeAspect="1" noChangeArrowheads="1"/>
          </p:cNvPicPr>
          <p:nvPr/>
        </p:nvPicPr>
        <p:blipFill>
          <a:blip r:embed="rId2">
            <a:extLst>
              <a:ext uri="{28A0092B-C50C-407E-A947-70E740481C1C}">
                <a14:useLocalDpi xmlns:a14="http://schemas.microsoft.com/office/drawing/2010/main" val="0"/>
              </a:ext>
            </a:extLst>
          </a:blip>
          <a:srcRect r="513" b="13113"/>
          <a:stretch>
            <a:fillRect/>
          </a:stretch>
        </p:blipFill>
        <p:spPr bwMode="auto">
          <a:xfrm>
            <a:off x="7019657" y="1957246"/>
            <a:ext cx="4591436" cy="3696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7207143" y="5791035"/>
            <a:ext cx="4181594" cy="369332"/>
          </a:xfrm>
          <a:prstGeom prst="rect">
            <a:avLst/>
          </a:prstGeom>
        </p:spPr>
        <p:txBody>
          <a:bodyPr wrap="none">
            <a:spAutoFit/>
          </a:bodyPr>
          <a:lstStyle/>
          <a:p>
            <a:r>
              <a:rPr lang="zh-CN" altLang="zh-CN" b="1" kern="100" dirty="0">
                <a:latin typeface="Times New Roman" panose="02020603050405020304" pitchFamily="18" charset="0"/>
                <a:ea typeface="方正书宋简体"/>
                <a:cs typeface="Times New Roman" panose="02020603050405020304" pitchFamily="18" charset="0"/>
              </a:rPr>
              <a:t>图</a:t>
            </a:r>
            <a:r>
              <a:rPr lang="en-US" altLang="zh-CN" b="1" kern="100" dirty="0">
                <a:latin typeface="Times New Roman" panose="02020603050405020304" pitchFamily="18" charset="0"/>
                <a:ea typeface="方正书宋简体"/>
              </a:rPr>
              <a:t>9-41  Charles</a:t>
            </a:r>
            <a:r>
              <a:rPr lang="zh-CN" altLang="zh-CN" b="1" kern="100" dirty="0">
                <a:latin typeface="Times New Roman" panose="02020603050405020304" pitchFamily="18" charset="0"/>
                <a:ea typeface="方正书宋简体"/>
                <a:cs typeface="Times New Roman" panose="02020603050405020304" pitchFamily="18" charset="0"/>
              </a:rPr>
              <a:t>监控</a:t>
            </a:r>
            <a:r>
              <a:rPr lang="en-US" altLang="zh-CN" b="1" kern="100" dirty="0">
                <a:latin typeface="Times New Roman" panose="02020603050405020304" pitchFamily="18" charset="0"/>
                <a:ea typeface="方正书宋简体"/>
              </a:rPr>
              <a:t>Android</a:t>
            </a:r>
            <a:r>
              <a:rPr lang="zh-CN" altLang="zh-CN" b="1" kern="100" dirty="0">
                <a:latin typeface="Times New Roman" panose="02020603050405020304" pitchFamily="18" charset="0"/>
                <a:ea typeface="方正书宋简体"/>
                <a:cs typeface="Times New Roman" panose="02020603050405020304" pitchFamily="18" charset="0"/>
              </a:rPr>
              <a:t>设备数据包</a:t>
            </a:r>
            <a:endParaRPr lang="zh-CN" altLang="en-US" b="1" dirty="0"/>
          </a:p>
        </p:txBody>
      </p:sp>
    </p:spTree>
    <p:extLst>
      <p:ext uri="{BB962C8B-B14F-4D97-AF65-F5344CB8AC3E}">
        <p14:creationId xmlns:p14="http://schemas.microsoft.com/office/powerpoint/2010/main" val="298679879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376059" y="2155028"/>
            <a:ext cx="4913227" cy="4023360"/>
          </a:xfrm>
        </p:spPr>
        <p:txBody>
          <a:bodyPr/>
          <a:lstStyle/>
          <a:p>
            <a:r>
              <a:rPr lang="en-US" altLang="zh-CN" dirty="0" smtClean="0"/>
              <a:t>        </a:t>
            </a:r>
            <a:r>
              <a:rPr lang="zh-CN" altLang="zh-CN" dirty="0" smtClean="0"/>
              <a:t>这个</a:t>
            </a:r>
            <a:r>
              <a:rPr lang="zh-CN" altLang="zh-CN" dirty="0"/>
              <a:t>数据包对应了</a:t>
            </a:r>
            <a:r>
              <a:rPr lang="en-US" altLang="zh-CN" dirty="0" err="1"/>
              <a:t>TapTap</a:t>
            </a:r>
            <a:r>
              <a:rPr lang="zh-CN" altLang="zh-CN" dirty="0"/>
              <a:t>这个</a:t>
            </a:r>
            <a:r>
              <a:rPr lang="en-US" altLang="zh-CN" dirty="0"/>
              <a:t>App</a:t>
            </a:r>
            <a:r>
              <a:rPr lang="zh-CN" altLang="zh-CN" dirty="0"/>
              <a:t>的首页数据，</a:t>
            </a:r>
            <a:r>
              <a:rPr lang="en-US" altLang="zh-CN" dirty="0" err="1"/>
              <a:t>TapTap</a:t>
            </a:r>
            <a:r>
              <a:rPr lang="zh-CN" altLang="zh-CN" dirty="0"/>
              <a:t>首页如图</a:t>
            </a:r>
            <a:r>
              <a:rPr lang="en-US" altLang="zh-CN" dirty="0"/>
              <a:t>9-42</a:t>
            </a:r>
            <a:r>
              <a:rPr lang="zh-CN" altLang="zh-CN" dirty="0"/>
              <a:t>所示。</a:t>
            </a:r>
          </a:p>
          <a:p>
            <a:endParaRPr lang="zh-CN" altLang="en-US" dirty="0"/>
          </a:p>
        </p:txBody>
      </p:sp>
      <p:pic>
        <p:nvPicPr>
          <p:cNvPr id="37890" name="图片 42" descr="../../Library/Containers/com.tencent.xinWeChat/Data/Library/Application%20Support/com.tencent.xinWeChat/2.0b4.0.9/58753b58c88c5b7de258553e475d61d6/Message/MessageTemp/9e20f478899dc29eb19741386f9343c8/Image/191503968897_.pic.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26531" y="1999621"/>
            <a:ext cx="2232072" cy="3994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7526531" y="5993722"/>
            <a:ext cx="2169184" cy="369332"/>
          </a:xfrm>
          <a:prstGeom prst="rect">
            <a:avLst/>
          </a:prstGeom>
        </p:spPr>
        <p:txBody>
          <a:bodyPr wrap="none">
            <a:spAutoFit/>
          </a:bodyPr>
          <a:lstStyle/>
          <a:p>
            <a:r>
              <a:rPr lang="zh-CN" altLang="zh-CN" b="1" kern="100" dirty="0">
                <a:latin typeface="Times New Roman" panose="02020603050405020304" pitchFamily="18" charset="0"/>
                <a:ea typeface="方正书宋简体"/>
                <a:cs typeface="Times New Roman" panose="02020603050405020304" pitchFamily="18" charset="0"/>
              </a:rPr>
              <a:t>图</a:t>
            </a:r>
            <a:r>
              <a:rPr lang="en-US" altLang="zh-CN" b="1" kern="100" dirty="0">
                <a:latin typeface="Times New Roman" panose="02020603050405020304" pitchFamily="18" charset="0"/>
                <a:ea typeface="方正书宋简体"/>
              </a:rPr>
              <a:t>9-42  </a:t>
            </a:r>
            <a:r>
              <a:rPr lang="en-US" altLang="zh-CN" b="1" kern="100" dirty="0" err="1">
                <a:latin typeface="Times New Roman" panose="02020603050405020304" pitchFamily="18" charset="0"/>
                <a:ea typeface="方正书宋简体"/>
              </a:rPr>
              <a:t>TapTap</a:t>
            </a:r>
            <a:r>
              <a:rPr lang="zh-CN" altLang="zh-CN" b="1" kern="100" dirty="0">
                <a:latin typeface="Times New Roman" panose="02020603050405020304" pitchFamily="18" charset="0"/>
                <a:ea typeface="方正书宋简体"/>
                <a:cs typeface="Times New Roman" panose="02020603050405020304" pitchFamily="18" charset="0"/>
              </a:rPr>
              <a:t>首页</a:t>
            </a:r>
            <a:endParaRPr lang="zh-CN" altLang="en-US" b="1" dirty="0"/>
          </a:p>
        </p:txBody>
      </p:sp>
    </p:spTree>
    <p:extLst>
      <p:ext uri="{BB962C8B-B14F-4D97-AF65-F5344CB8AC3E}">
        <p14:creationId xmlns:p14="http://schemas.microsoft.com/office/powerpoint/2010/main" val="399114451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097279" y="1845734"/>
            <a:ext cx="5999659" cy="4023360"/>
          </a:xfrm>
        </p:spPr>
        <p:txBody>
          <a:bodyPr>
            <a:normAutofit/>
          </a:bodyPr>
          <a:lstStyle/>
          <a:p>
            <a:r>
              <a:rPr lang="en-US" altLang="zh-CN" dirty="0">
                <a:solidFill>
                  <a:srgbClr val="C00000"/>
                </a:solidFill>
              </a:rPr>
              <a:t>3</a:t>
            </a:r>
            <a:r>
              <a:rPr lang="zh-CN" altLang="zh-CN" dirty="0">
                <a:solidFill>
                  <a:srgbClr val="C00000"/>
                </a:solidFill>
              </a:rPr>
              <a:t>．微信小程序爬虫</a:t>
            </a:r>
          </a:p>
          <a:p>
            <a:r>
              <a:rPr lang="en-US" altLang="zh-CN" dirty="0" smtClean="0"/>
              <a:t>        </a:t>
            </a:r>
            <a:r>
              <a:rPr lang="zh-CN" altLang="zh-CN" dirty="0" smtClean="0"/>
              <a:t>使用</a:t>
            </a:r>
            <a:r>
              <a:rPr lang="en-US" altLang="zh-CN" dirty="0"/>
              <a:t>Charles</a:t>
            </a:r>
            <a:r>
              <a:rPr lang="zh-CN" altLang="zh-CN" dirty="0"/>
              <a:t>抓取微信小程序的步骤与抓取</a:t>
            </a:r>
            <a:r>
              <a:rPr lang="en-US" altLang="zh-CN" dirty="0"/>
              <a:t>App</a:t>
            </a:r>
            <a:r>
              <a:rPr lang="zh-CN" altLang="zh-CN" dirty="0"/>
              <a:t>几乎没有区别。当使用</a:t>
            </a:r>
            <a:r>
              <a:rPr lang="en-US" altLang="zh-CN" dirty="0"/>
              <a:t>Charles</a:t>
            </a:r>
            <a:r>
              <a:rPr lang="zh-CN" altLang="zh-CN" dirty="0"/>
              <a:t>监控</a:t>
            </a:r>
            <a:r>
              <a:rPr lang="en-US" altLang="zh-CN" dirty="0"/>
              <a:t>iOS</a:t>
            </a:r>
            <a:r>
              <a:rPr lang="zh-CN" altLang="zh-CN" dirty="0"/>
              <a:t>设备或者</a:t>
            </a:r>
            <a:r>
              <a:rPr lang="en-US" altLang="zh-CN" dirty="0"/>
              <a:t>Android</a:t>
            </a:r>
            <a:r>
              <a:rPr lang="zh-CN" altLang="zh-CN" dirty="0"/>
              <a:t>设备的数据包以后，打开微信小程序，小程序的数据包就会自动被</a:t>
            </a:r>
            <a:r>
              <a:rPr lang="en-US" altLang="zh-CN" dirty="0"/>
              <a:t>Charles</a:t>
            </a:r>
            <a:r>
              <a:rPr lang="zh-CN" altLang="zh-CN" dirty="0"/>
              <a:t>抓住。</a:t>
            </a:r>
          </a:p>
          <a:p>
            <a:r>
              <a:rPr lang="en-US" altLang="zh-CN" dirty="0" smtClean="0"/>
              <a:t>        </a:t>
            </a:r>
            <a:r>
              <a:rPr lang="zh-CN" altLang="zh-CN" dirty="0" smtClean="0"/>
              <a:t>在</a:t>
            </a:r>
            <a:r>
              <a:rPr lang="zh-CN" altLang="zh-CN" dirty="0"/>
              <a:t>微信小程序中打开“春秋航空”小程序，并任意查询一条线路的航班信息，手机上面的信息如图</a:t>
            </a:r>
            <a:r>
              <a:rPr lang="en-US" altLang="zh-CN" dirty="0"/>
              <a:t>9-43</a:t>
            </a:r>
            <a:r>
              <a:rPr lang="zh-CN" altLang="zh-CN" dirty="0"/>
              <a:t>所示。</a:t>
            </a:r>
          </a:p>
          <a:p>
            <a:endParaRPr lang="zh-CN" altLang="en-US" dirty="0"/>
          </a:p>
        </p:txBody>
      </p:sp>
      <p:pic>
        <p:nvPicPr>
          <p:cNvPr id="38914" name="图片 44" descr="../../Library/Containers/com.tencent.xinWeChat/Data/Library/Application%20Support/com.tencent.xinWeChat/2.0b4.0.9/58753b58c88c5b7de258553e475d61d6/Message/MessageTemp/9e20f478899dc29eb19741386f9343c8/Image/211503971437_.pic.jpg"/>
          <p:cNvPicPr>
            <a:picLocks noChangeAspect="1" noChangeArrowheads="1"/>
          </p:cNvPicPr>
          <p:nvPr/>
        </p:nvPicPr>
        <p:blipFill>
          <a:blip r:embed="rId2" cstate="print">
            <a:extLst>
              <a:ext uri="{28A0092B-C50C-407E-A947-70E740481C1C}">
                <a14:useLocalDpi xmlns:a14="http://schemas.microsoft.com/office/drawing/2010/main" val="0"/>
              </a:ext>
            </a:extLst>
          </a:blip>
          <a:srcRect b="9331"/>
          <a:stretch>
            <a:fillRect/>
          </a:stretch>
        </p:blipFill>
        <p:spPr bwMode="auto">
          <a:xfrm>
            <a:off x="8044792" y="1933555"/>
            <a:ext cx="2470807" cy="39899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7096939" y="6009836"/>
            <a:ext cx="4358886" cy="369332"/>
          </a:xfrm>
          <a:prstGeom prst="rect">
            <a:avLst/>
          </a:prstGeom>
        </p:spPr>
        <p:txBody>
          <a:bodyPr wrap="none">
            <a:spAutoFit/>
          </a:bodyPr>
          <a:lstStyle/>
          <a:p>
            <a:pPr algn="ctr"/>
            <a:r>
              <a:rPr lang="zh-CN" altLang="zh-CN" b="1" kern="100" dirty="0">
                <a:latin typeface="Times New Roman" panose="02020603050405020304" pitchFamily="18" charset="0"/>
                <a:ea typeface="方正书宋简体"/>
                <a:cs typeface="Times New Roman" panose="02020603050405020304" pitchFamily="18" charset="0"/>
              </a:rPr>
              <a:t>图</a:t>
            </a:r>
            <a:r>
              <a:rPr lang="en-US" altLang="zh-CN" b="1" kern="100" dirty="0">
                <a:latin typeface="Times New Roman" panose="02020603050405020304" pitchFamily="18" charset="0"/>
                <a:ea typeface="方正书宋简体"/>
              </a:rPr>
              <a:t>9-4</a:t>
            </a:r>
            <a:r>
              <a:rPr lang="en-US" altLang="zh-CN" b="1" kern="100" dirty="0">
                <a:latin typeface="Times New Roman" panose="02020603050405020304" pitchFamily="18" charset="0"/>
              </a:rPr>
              <a:t>3 </a:t>
            </a:r>
            <a:r>
              <a:rPr lang="zh-CN" altLang="zh-CN" b="1" kern="100" dirty="0">
                <a:latin typeface="Times New Roman" panose="02020603050405020304" pitchFamily="18" charset="0"/>
                <a:ea typeface="方正书宋简体"/>
                <a:cs typeface="Times New Roman" panose="02020603050405020304" pitchFamily="18" charset="0"/>
              </a:rPr>
              <a:t>“春秋航空”小程序线路查询信息</a:t>
            </a:r>
            <a:endParaRPr lang="zh-CN" altLang="en-US" b="1" dirty="0"/>
          </a:p>
        </p:txBody>
      </p:sp>
    </p:spTree>
    <p:extLst>
      <p:ext uri="{BB962C8B-B14F-4D97-AF65-F5344CB8AC3E}">
        <p14:creationId xmlns:p14="http://schemas.microsoft.com/office/powerpoint/2010/main" val="75473595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155473" y="2057607"/>
            <a:ext cx="4728118" cy="4023360"/>
          </a:xfrm>
        </p:spPr>
        <p:txBody>
          <a:bodyPr/>
          <a:lstStyle/>
          <a:p>
            <a:r>
              <a:rPr lang="en-US" altLang="zh-CN" dirty="0" smtClean="0"/>
              <a:t>         </a:t>
            </a:r>
            <a:r>
              <a:rPr lang="zh-CN" altLang="zh-CN" dirty="0" smtClean="0"/>
              <a:t>此时</a:t>
            </a:r>
            <a:r>
              <a:rPr lang="zh-CN" altLang="zh-CN" dirty="0"/>
              <a:t>，</a:t>
            </a:r>
            <a:r>
              <a:rPr lang="en-US" altLang="zh-CN" dirty="0"/>
              <a:t>Charles</a:t>
            </a:r>
            <a:r>
              <a:rPr lang="zh-CN" altLang="zh-CN" dirty="0"/>
              <a:t>上面可以看到航班信息，如图</a:t>
            </a:r>
            <a:r>
              <a:rPr lang="en-US" altLang="zh-CN" dirty="0"/>
              <a:t>9-44</a:t>
            </a:r>
            <a:r>
              <a:rPr lang="zh-CN" altLang="zh-CN" dirty="0"/>
              <a:t>所示，为</a:t>
            </a:r>
            <a:r>
              <a:rPr lang="en-US" altLang="zh-CN" dirty="0"/>
              <a:t>JSON</a:t>
            </a:r>
            <a:r>
              <a:rPr lang="zh-CN" altLang="zh-CN" dirty="0"/>
              <a:t>格式。</a:t>
            </a:r>
          </a:p>
          <a:p>
            <a:endParaRPr lang="zh-CN" altLang="en-US" dirty="0"/>
          </a:p>
        </p:txBody>
      </p:sp>
      <p:pic>
        <p:nvPicPr>
          <p:cNvPr id="39938" name="图片 4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33449" y="1845734"/>
            <a:ext cx="4236509" cy="38988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1584428" y="5869094"/>
            <a:ext cx="4049507" cy="369332"/>
          </a:xfrm>
          <a:prstGeom prst="rect">
            <a:avLst/>
          </a:prstGeom>
        </p:spPr>
        <p:txBody>
          <a:bodyPr wrap="none">
            <a:spAutoFit/>
          </a:bodyPr>
          <a:lstStyle/>
          <a:p>
            <a:r>
              <a:rPr lang="zh-CN" altLang="zh-CN" b="1" kern="100" dirty="0">
                <a:latin typeface="Times New Roman" panose="02020603050405020304" pitchFamily="18" charset="0"/>
                <a:ea typeface="方正书宋简体"/>
              </a:rPr>
              <a:t>图</a:t>
            </a:r>
            <a:r>
              <a:rPr lang="en-US" altLang="zh-CN" b="1" kern="100" dirty="0">
                <a:latin typeface="Times New Roman" panose="02020603050405020304" pitchFamily="18" charset="0"/>
                <a:ea typeface="方正书宋简体"/>
              </a:rPr>
              <a:t>9-44  Charles</a:t>
            </a:r>
            <a:r>
              <a:rPr lang="zh-CN" altLang="zh-CN" b="1" kern="100" dirty="0">
                <a:latin typeface="Times New Roman" panose="02020603050405020304" pitchFamily="18" charset="0"/>
                <a:ea typeface="方正书宋简体"/>
              </a:rPr>
              <a:t>抓取到的小程序数据包</a:t>
            </a:r>
            <a:endParaRPr lang="zh-CN" altLang="en-US" b="1" kern="100" dirty="0">
              <a:latin typeface="Times New Roman" panose="02020603050405020304" pitchFamily="18" charset="0"/>
              <a:ea typeface="方正书宋简体"/>
            </a:endParaRPr>
          </a:p>
        </p:txBody>
      </p:sp>
    </p:spTree>
    <p:extLst>
      <p:ext uri="{BB962C8B-B14F-4D97-AF65-F5344CB8AC3E}">
        <p14:creationId xmlns:p14="http://schemas.microsoft.com/office/powerpoint/2010/main" val="200288804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en-US" altLang="zh-CN" dirty="0" smtClean="0"/>
              <a:t>         </a:t>
            </a:r>
            <a:r>
              <a:rPr lang="zh-CN" altLang="zh-CN" dirty="0" smtClean="0"/>
              <a:t>小</a:t>
            </a:r>
            <a:r>
              <a:rPr lang="zh-CN" altLang="zh-CN" dirty="0"/>
              <a:t>程序的请求极其简单，基本上没有验证信息，即便有验证信息也非常脆弱</a:t>
            </a:r>
            <a:r>
              <a:rPr lang="zh-CN" altLang="zh-CN" dirty="0" smtClean="0"/>
              <a:t>。</a:t>
            </a:r>
            <a:endParaRPr lang="en-US" altLang="zh-CN" dirty="0" smtClean="0"/>
          </a:p>
          <a:p>
            <a:r>
              <a:rPr lang="en-US" altLang="zh-CN" dirty="0"/>
              <a:t> </a:t>
            </a:r>
            <a:r>
              <a:rPr lang="en-US" altLang="zh-CN" dirty="0" smtClean="0"/>
              <a:t>        </a:t>
            </a:r>
            <a:r>
              <a:rPr lang="zh-CN" altLang="zh-CN" dirty="0" smtClean="0"/>
              <a:t>用</a:t>
            </a:r>
            <a:r>
              <a:rPr lang="en-US" altLang="zh-CN" dirty="0"/>
              <a:t>Python</a:t>
            </a:r>
            <a:r>
              <a:rPr lang="zh-CN" altLang="zh-CN" dirty="0"/>
              <a:t>来请求小程序的后台接口从而获取数据，比请求异步加载网页的后台接口要容易很多</a:t>
            </a:r>
            <a:r>
              <a:rPr lang="zh-CN" altLang="zh-CN" dirty="0" smtClean="0"/>
              <a:t>。</a:t>
            </a:r>
            <a:endParaRPr lang="en-US" altLang="zh-CN" dirty="0" smtClean="0"/>
          </a:p>
          <a:p>
            <a:r>
              <a:rPr lang="en-US" altLang="zh-CN" dirty="0"/>
              <a:t> </a:t>
            </a:r>
            <a:r>
              <a:rPr lang="en-US" altLang="zh-CN" dirty="0" smtClean="0"/>
              <a:t>        </a:t>
            </a:r>
            <a:r>
              <a:rPr lang="zh-CN" altLang="zh-CN" dirty="0" smtClean="0"/>
              <a:t>在</a:t>
            </a:r>
            <a:r>
              <a:rPr lang="zh-CN" altLang="zh-CN" dirty="0"/>
              <a:t>爬虫开发过程中，如果目标网站有微信小程序，那么一定要优先调查能否通过小程序的接口来抓取数据</a:t>
            </a:r>
            <a:r>
              <a:rPr lang="zh-CN" altLang="zh-CN" dirty="0" smtClean="0"/>
              <a:t>。</a:t>
            </a:r>
            <a:endParaRPr lang="en-US" altLang="zh-CN" dirty="0" smtClean="0"/>
          </a:p>
          <a:p>
            <a:r>
              <a:rPr lang="en-US" altLang="zh-CN" dirty="0"/>
              <a:t> </a:t>
            </a:r>
            <a:r>
              <a:rPr lang="en-US" altLang="zh-CN" dirty="0" smtClean="0"/>
              <a:t>        </a:t>
            </a:r>
            <a:r>
              <a:rPr lang="zh-CN" altLang="zh-CN" dirty="0" smtClean="0"/>
              <a:t>小</a:t>
            </a:r>
            <a:r>
              <a:rPr lang="zh-CN" altLang="zh-CN" dirty="0"/>
              <a:t>程序的反爬虫能力比网页版的低很多。使用小程序的接口来爬数据，能极大提高爬虫的开发效率。</a:t>
            </a:r>
          </a:p>
          <a:p>
            <a:endParaRPr lang="zh-CN" altLang="en-US" dirty="0"/>
          </a:p>
        </p:txBody>
      </p:sp>
    </p:spTree>
    <p:extLst>
      <p:ext uri="{BB962C8B-B14F-4D97-AF65-F5344CB8AC3E}">
        <p14:creationId xmlns:p14="http://schemas.microsoft.com/office/powerpoint/2010/main" val="156012798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56841" y="1845733"/>
            <a:ext cx="11623288" cy="4510461"/>
          </a:xfrm>
        </p:spPr>
        <p:txBody>
          <a:bodyPr>
            <a:normAutofit/>
          </a:bodyPr>
          <a:lstStyle/>
          <a:p>
            <a:r>
              <a:rPr lang="en-US" altLang="zh-CN" dirty="0">
                <a:solidFill>
                  <a:srgbClr val="C00000"/>
                </a:solidFill>
              </a:rPr>
              <a:t>4</a:t>
            </a:r>
            <a:r>
              <a:rPr lang="zh-CN" altLang="zh-CN" dirty="0">
                <a:solidFill>
                  <a:srgbClr val="C00000"/>
                </a:solidFill>
              </a:rPr>
              <a:t>．</a:t>
            </a:r>
            <a:r>
              <a:rPr lang="en-US" altLang="zh-CN" dirty="0">
                <a:solidFill>
                  <a:srgbClr val="C00000"/>
                </a:solidFill>
              </a:rPr>
              <a:t>Charles</a:t>
            </a:r>
            <a:r>
              <a:rPr lang="zh-CN" altLang="zh-CN" dirty="0">
                <a:solidFill>
                  <a:srgbClr val="C00000"/>
                </a:solidFill>
              </a:rPr>
              <a:t>的局限</a:t>
            </a:r>
          </a:p>
          <a:p>
            <a:r>
              <a:rPr lang="en-US" altLang="zh-CN" dirty="0" smtClean="0"/>
              <a:t>        Charles</a:t>
            </a:r>
            <a:r>
              <a:rPr lang="zh-CN" altLang="zh-CN" dirty="0"/>
              <a:t>只能截获</a:t>
            </a:r>
            <a:r>
              <a:rPr lang="en-US" altLang="zh-CN" dirty="0"/>
              <a:t>HTTP</a:t>
            </a:r>
            <a:r>
              <a:rPr lang="zh-CN" altLang="zh-CN" dirty="0"/>
              <a:t>和</a:t>
            </a:r>
            <a:r>
              <a:rPr lang="en-US" altLang="zh-CN" dirty="0"/>
              <a:t>HTTPS</a:t>
            </a:r>
            <a:r>
              <a:rPr lang="zh-CN" altLang="zh-CN" dirty="0"/>
              <a:t>的数据包，如果网站使用的是</a:t>
            </a:r>
            <a:r>
              <a:rPr lang="en-US" altLang="zh-CN" dirty="0" err="1"/>
              <a:t>websocket</a:t>
            </a:r>
            <a:r>
              <a:rPr lang="zh-CN" altLang="zh-CN" dirty="0"/>
              <a:t>或者是</a:t>
            </a:r>
            <a:r>
              <a:rPr lang="en-US" altLang="zh-CN" dirty="0" err="1"/>
              <a:t>flashsocket</a:t>
            </a:r>
            <a:r>
              <a:rPr lang="zh-CN" altLang="zh-CN" dirty="0"/>
              <a:t>，那么</a:t>
            </a:r>
            <a:r>
              <a:rPr lang="en-US" altLang="zh-CN" dirty="0"/>
              <a:t>Charles</a:t>
            </a:r>
            <a:r>
              <a:rPr lang="zh-CN" altLang="zh-CN" dirty="0"/>
              <a:t>就无能为力。</a:t>
            </a:r>
          </a:p>
          <a:p>
            <a:r>
              <a:rPr lang="en-US" altLang="zh-CN" dirty="0" smtClean="0"/>
              <a:t>        </a:t>
            </a:r>
            <a:r>
              <a:rPr lang="zh-CN" altLang="zh-CN" dirty="0" smtClean="0"/>
              <a:t>有一些</a:t>
            </a:r>
            <a:r>
              <a:rPr lang="en-US" altLang="zh-CN" dirty="0"/>
              <a:t>App</a:t>
            </a:r>
            <a:r>
              <a:rPr lang="zh-CN" altLang="zh-CN" dirty="0"/>
              <a:t>会自带证书，使用其他证书都无法正常访问后台接口。在这种情况下，</a:t>
            </a:r>
            <a:r>
              <a:rPr lang="en-US" altLang="zh-CN" dirty="0"/>
              <a:t>Charles</a:t>
            </a:r>
            <a:r>
              <a:rPr lang="zh-CN" altLang="zh-CN" dirty="0"/>
              <a:t>自带的证书就不能正常使用，也就没有办法抓取这种</a:t>
            </a:r>
            <a:r>
              <a:rPr lang="en-US" altLang="zh-CN" dirty="0"/>
              <a:t>App</a:t>
            </a:r>
            <a:r>
              <a:rPr lang="zh-CN" altLang="zh-CN" dirty="0"/>
              <a:t>的数据。</a:t>
            </a:r>
          </a:p>
          <a:p>
            <a:r>
              <a:rPr lang="en-US" altLang="zh-CN" dirty="0" smtClean="0"/>
              <a:t>        </a:t>
            </a:r>
            <a:r>
              <a:rPr lang="zh-CN" altLang="zh-CN" dirty="0" smtClean="0"/>
              <a:t>有一些</a:t>
            </a:r>
            <a:r>
              <a:rPr lang="en-US" altLang="zh-CN" dirty="0"/>
              <a:t>App</a:t>
            </a:r>
            <a:r>
              <a:rPr lang="zh-CN" altLang="zh-CN" dirty="0"/>
              <a:t>的数据经过加密，</a:t>
            </a:r>
            <a:r>
              <a:rPr lang="en-US" altLang="zh-CN" dirty="0"/>
              <a:t>App</a:t>
            </a:r>
            <a:r>
              <a:rPr lang="zh-CN" altLang="zh-CN" dirty="0"/>
              <a:t>接收到数据以后在其内部进行解密</a:t>
            </a:r>
            <a:r>
              <a:rPr lang="zh-CN" altLang="zh-CN" dirty="0" smtClean="0"/>
              <a:t>。</a:t>
            </a:r>
            <a:endParaRPr lang="en-US" altLang="zh-CN" dirty="0" smtClean="0"/>
          </a:p>
          <a:p>
            <a:r>
              <a:rPr lang="en-US" altLang="zh-CN" dirty="0"/>
              <a:t> </a:t>
            </a:r>
            <a:r>
              <a:rPr lang="en-US" altLang="zh-CN" dirty="0" smtClean="0"/>
              <a:t>        </a:t>
            </a:r>
            <a:r>
              <a:rPr lang="zh-CN" altLang="zh-CN" dirty="0" smtClean="0"/>
              <a:t>对于</a:t>
            </a:r>
            <a:r>
              <a:rPr lang="zh-CN" altLang="zh-CN" dirty="0"/>
              <a:t>这种情况，</a:t>
            </a:r>
            <a:r>
              <a:rPr lang="en-US" altLang="zh-CN" dirty="0"/>
              <a:t>Charles</a:t>
            </a:r>
            <a:r>
              <a:rPr lang="zh-CN" altLang="zh-CN" dirty="0"/>
              <a:t>只能抓取到经过加密的数据。如果无法知道数据的具体加密方法，就没有办法解读</a:t>
            </a:r>
            <a:r>
              <a:rPr lang="en-US" altLang="zh-CN" dirty="0"/>
              <a:t>Charles</a:t>
            </a:r>
            <a:r>
              <a:rPr lang="zh-CN" altLang="zh-CN" dirty="0"/>
              <a:t>抓取到的数据。</a:t>
            </a:r>
          </a:p>
          <a:p>
            <a:endParaRPr lang="zh-CN" altLang="en-US" dirty="0"/>
          </a:p>
        </p:txBody>
      </p:sp>
    </p:spTree>
    <p:extLst>
      <p:ext uri="{BB962C8B-B14F-4D97-AF65-F5344CB8AC3E}">
        <p14:creationId xmlns:p14="http://schemas.microsoft.com/office/powerpoint/2010/main" val="372262908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4000" dirty="0" bmk="">
                <a:solidFill>
                  <a:srgbClr val="0070C0"/>
                </a:solidFill>
                <a:latin typeface="华文行楷" panose="02010800040101010101" pitchFamily="2" charset="-122"/>
                <a:ea typeface="华文行楷" panose="02010800040101010101" pitchFamily="2" charset="-122"/>
                <a:cs typeface="+mn-cs"/>
              </a:rPr>
              <a:t>9.2  </a:t>
            </a:r>
            <a:r>
              <a:rPr lang="zh-CN" altLang="zh-CN" sz="4000" dirty="0" bmk="">
                <a:solidFill>
                  <a:srgbClr val="0070C0"/>
                </a:solidFill>
                <a:latin typeface="华文行楷" panose="02010800040101010101" pitchFamily="2" charset="-122"/>
                <a:ea typeface="华文行楷" panose="02010800040101010101" pitchFamily="2" charset="-122"/>
                <a:cs typeface="+mn-cs"/>
              </a:rPr>
              <a:t>中间人爬虫</a:t>
            </a:r>
            <a:endParaRPr lang="zh-CN" altLang="en-US" sz="4000" dirty="0" bmk="">
              <a:solidFill>
                <a:srgbClr val="0070C0"/>
              </a:solidFill>
              <a:latin typeface="华文行楷" panose="02010800040101010101" pitchFamily="2" charset="-122"/>
              <a:ea typeface="华文行楷" panose="02010800040101010101" pitchFamily="2" charset="-122"/>
              <a:cs typeface="+mn-cs"/>
            </a:endParaRPr>
          </a:p>
        </p:txBody>
      </p:sp>
      <p:sp>
        <p:nvSpPr>
          <p:cNvPr id="3" name="内容占位符 2"/>
          <p:cNvSpPr>
            <a:spLocks noGrp="1"/>
          </p:cNvSpPr>
          <p:nvPr>
            <p:ph idx="1"/>
          </p:nvPr>
        </p:nvSpPr>
        <p:spPr/>
        <p:txBody>
          <a:bodyPr/>
          <a:lstStyle/>
          <a:p>
            <a:r>
              <a:rPr lang="en-US" altLang="zh-CN" dirty="0" smtClean="0"/>
              <a:t>        </a:t>
            </a:r>
            <a:r>
              <a:rPr lang="zh-CN" altLang="zh-CN" dirty="0" smtClean="0"/>
              <a:t>中间人</a:t>
            </a:r>
            <a:r>
              <a:rPr lang="zh-CN" altLang="zh-CN" dirty="0"/>
              <a:t>（</a:t>
            </a:r>
            <a:r>
              <a:rPr lang="en-US" altLang="zh-CN" dirty="0"/>
              <a:t>Man-in-the-Middle</a:t>
            </a:r>
            <a:r>
              <a:rPr lang="zh-CN" altLang="zh-CN" dirty="0"/>
              <a:t>，</a:t>
            </a:r>
            <a:r>
              <a:rPr lang="en-US" altLang="zh-CN" dirty="0"/>
              <a:t>MITM</a:t>
            </a:r>
            <a:r>
              <a:rPr lang="zh-CN" altLang="zh-CN" dirty="0"/>
              <a:t>）攻击是指攻击者与通信的两端分别创建独立的联系，并交换其所收到的数据，使通信的两端认为其正在通过一个私密的连接与对方直接对话，但事实上整个会话都被攻击者完全控制</a:t>
            </a:r>
            <a:r>
              <a:rPr lang="zh-CN" altLang="zh-CN" dirty="0" smtClean="0"/>
              <a:t>。</a:t>
            </a:r>
            <a:endParaRPr lang="en-US" altLang="zh-CN" dirty="0" smtClean="0"/>
          </a:p>
          <a:p>
            <a:r>
              <a:rPr lang="en-US" altLang="zh-CN" dirty="0"/>
              <a:t> </a:t>
            </a:r>
            <a:r>
              <a:rPr lang="en-US" altLang="zh-CN" dirty="0" smtClean="0"/>
              <a:t>        </a:t>
            </a:r>
            <a:r>
              <a:rPr lang="zh-CN" altLang="zh-CN" dirty="0" smtClean="0"/>
              <a:t>在</a:t>
            </a:r>
            <a:r>
              <a:rPr lang="zh-CN" altLang="zh-CN" dirty="0"/>
              <a:t>中间人攻击中，攻击者可以拦截通信双方的通话，并插入新的内容或者修改原有内容。</a:t>
            </a:r>
          </a:p>
          <a:p>
            <a:endParaRPr lang="zh-CN" altLang="en-US" dirty="0"/>
          </a:p>
        </p:txBody>
      </p:sp>
    </p:spTree>
    <p:extLst>
      <p:ext uri="{BB962C8B-B14F-4D97-AF65-F5344CB8AC3E}">
        <p14:creationId xmlns:p14="http://schemas.microsoft.com/office/powerpoint/2010/main" val="12967811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68714" y="1845734"/>
            <a:ext cx="11374244" cy="4023360"/>
          </a:xfrm>
        </p:spPr>
        <p:txBody>
          <a:bodyPr>
            <a:normAutofit/>
          </a:bodyPr>
          <a:lstStyle/>
          <a:p>
            <a:r>
              <a:rPr lang="en-US" altLang="zh-CN" dirty="0">
                <a:solidFill>
                  <a:srgbClr val="C00000"/>
                </a:solidFill>
              </a:rPr>
              <a:t>1</a:t>
            </a:r>
            <a:r>
              <a:rPr lang="zh-CN" altLang="zh-CN" dirty="0">
                <a:solidFill>
                  <a:srgbClr val="C00000"/>
                </a:solidFill>
              </a:rPr>
              <a:t>．</a:t>
            </a:r>
            <a:r>
              <a:rPr lang="en-US" altLang="zh-CN" dirty="0">
                <a:solidFill>
                  <a:srgbClr val="C00000"/>
                </a:solidFill>
              </a:rPr>
              <a:t>Charles</a:t>
            </a:r>
            <a:r>
              <a:rPr lang="zh-CN" altLang="zh-CN" dirty="0">
                <a:solidFill>
                  <a:srgbClr val="C00000"/>
                </a:solidFill>
              </a:rPr>
              <a:t>的安装和使用</a:t>
            </a:r>
          </a:p>
          <a:p>
            <a:r>
              <a:rPr lang="en-US" altLang="zh-CN" dirty="0" smtClean="0"/>
              <a:t>         Charles</a:t>
            </a:r>
            <a:r>
              <a:rPr lang="zh-CN" altLang="zh-CN" dirty="0"/>
              <a:t>是一个收费软件，官方网站地址为</a:t>
            </a:r>
            <a:r>
              <a:rPr lang="en-US" altLang="zh-CN" dirty="0"/>
              <a:t>https://</a:t>
            </a:r>
            <a:r>
              <a:rPr lang="en-US" altLang="zh-CN" dirty="0" smtClean="0"/>
              <a:t>www.charlesproxy. com</a:t>
            </a:r>
            <a:r>
              <a:rPr lang="en-US" altLang="zh-CN" dirty="0"/>
              <a:t>/</a:t>
            </a:r>
            <a:r>
              <a:rPr lang="zh-CN" altLang="zh-CN" dirty="0"/>
              <a:t>。如果没有注册，安装以后的前</a:t>
            </a:r>
            <a:r>
              <a:rPr lang="en-US" altLang="zh-CN" dirty="0"/>
              <a:t>30</a:t>
            </a:r>
            <a:r>
              <a:rPr lang="zh-CN" altLang="zh-CN" dirty="0"/>
              <a:t>天可以正常使用。</a:t>
            </a:r>
            <a:r>
              <a:rPr lang="en-US" altLang="zh-CN" dirty="0"/>
              <a:t>30</a:t>
            </a:r>
            <a:r>
              <a:rPr lang="zh-CN" altLang="zh-CN" dirty="0"/>
              <a:t>天以后，虽然功能不会缩水，但每过</a:t>
            </a:r>
            <a:r>
              <a:rPr lang="en-US" altLang="zh-CN" dirty="0"/>
              <a:t>30</a:t>
            </a:r>
            <a:r>
              <a:rPr lang="zh-CN" altLang="zh-CN" dirty="0"/>
              <a:t>分钟</a:t>
            </a:r>
            <a:r>
              <a:rPr lang="en-US" altLang="zh-CN" dirty="0"/>
              <a:t>Charles</a:t>
            </a:r>
            <a:r>
              <a:rPr lang="zh-CN" altLang="zh-CN" dirty="0"/>
              <a:t>会自动关闭一次。</a:t>
            </a:r>
          </a:p>
          <a:p>
            <a:r>
              <a:rPr lang="en-US" altLang="zh-CN" dirty="0" smtClean="0"/>
              <a:t>         Charles</a:t>
            </a:r>
            <a:r>
              <a:rPr lang="zh-CN" altLang="zh-CN" dirty="0"/>
              <a:t>有</a:t>
            </a:r>
            <a:r>
              <a:rPr lang="en-US" altLang="zh-CN" dirty="0"/>
              <a:t>Windows 32</a:t>
            </a:r>
            <a:r>
              <a:rPr lang="zh-CN" altLang="zh-CN" dirty="0"/>
              <a:t>位</a:t>
            </a:r>
            <a:r>
              <a:rPr lang="en-US" altLang="zh-CN" dirty="0"/>
              <a:t>/64</a:t>
            </a:r>
            <a:r>
              <a:rPr lang="zh-CN" altLang="zh-CN" dirty="0"/>
              <a:t>位版、</a:t>
            </a:r>
            <a:r>
              <a:rPr lang="en-US" altLang="zh-CN" dirty="0"/>
              <a:t>Mac OS</a:t>
            </a:r>
            <a:r>
              <a:rPr lang="zh-CN" altLang="zh-CN" dirty="0"/>
              <a:t>版和</a:t>
            </a:r>
            <a:r>
              <a:rPr lang="en-US" altLang="zh-CN" dirty="0"/>
              <a:t>Linux 64</a:t>
            </a:r>
            <a:r>
              <a:rPr lang="zh-CN" altLang="zh-CN" dirty="0"/>
              <a:t>位版。读者可在下载页面选择符合自己系统的版本进行下载。</a:t>
            </a:r>
          </a:p>
          <a:p>
            <a:endParaRPr lang="zh-CN" altLang="en-US" dirty="0"/>
          </a:p>
        </p:txBody>
      </p:sp>
      <p:pic>
        <p:nvPicPr>
          <p:cNvPr id="4" name="Picture 2" descr="C:\Program Files\Microsoft Office\MEDIA\CAGCAT10\j0234131.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424620" y="4169648"/>
            <a:ext cx="1952531" cy="20762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313091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097279" y="1845734"/>
            <a:ext cx="10288115" cy="4023360"/>
          </a:xfrm>
        </p:spPr>
        <p:txBody>
          <a:bodyPr/>
          <a:lstStyle/>
          <a:p>
            <a:r>
              <a:rPr lang="en-US" altLang="zh-CN" dirty="0" smtClean="0"/>
              <a:t>         </a:t>
            </a:r>
            <a:r>
              <a:rPr lang="zh-CN" altLang="zh-CN" dirty="0" smtClean="0"/>
              <a:t>中间人</a:t>
            </a:r>
            <a:r>
              <a:rPr lang="zh-CN" altLang="zh-CN" dirty="0"/>
              <a:t>攻击，名字看起来很高级的样子，其实大多数人在小时候都遭受过甚至使用过</a:t>
            </a:r>
            <a:r>
              <a:rPr lang="en-US" altLang="zh-CN" dirty="0"/>
              <a:t>——</a:t>
            </a:r>
            <a:r>
              <a:rPr lang="zh-CN" altLang="zh-CN" dirty="0"/>
              <a:t>上课传纸条。</a:t>
            </a:r>
            <a:r>
              <a:rPr lang="en-US" altLang="zh-CN" dirty="0"/>
              <a:t>A</a:t>
            </a:r>
            <a:r>
              <a:rPr lang="zh-CN" altLang="zh-CN" dirty="0"/>
              <a:t>要把纸条传给</a:t>
            </a:r>
            <a:r>
              <a:rPr lang="en-US" altLang="zh-CN" dirty="0"/>
              <a:t>B</a:t>
            </a:r>
            <a:r>
              <a:rPr lang="zh-CN" altLang="zh-CN" dirty="0"/>
              <a:t>，但是</a:t>
            </a:r>
            <a:r>
              <a:rPr lang="en-US" altLang="zh-CN" dirty="0"/>
              <a:t>A</a:t>
            </a:r>
            <a:r>
              <a:rPr lang="zh-CN" altLang="zh-CN" dirty="0"/>
              <a:t>与</a:t>
            </a:r>
            <a:r>
              <a:rPr lang="en-US" altLang="zh-CN" dirty="0"/>
              <a:t>B</a:t>
            </a:r>
            <a:r>
              <a:rPr lang="zh-CN" altLang="zh-CN" dirty="0"/>
              <a:t>距离太远，于是让</a:t>
            </a:r>
            <a:r>
              <a:rPr lang="en-US" altLang="zh-CN" dirty="0"/>
              <a:t>C</a:t>
            </a:r>
            <a:r>
              <a:rPr lang="zh-CN" altLang="zh-CN" dirty="0"/>
              <a:t>来转交纸条。此时，</a:t>
            </a:r>
            <a:r>
              <a:rPr lang="en-US" altLang="zh-CN" dirty="0"/>
              <a:t>C</a:t>
            </a:r>
            <a:r>
              <a:rPr lang="zh-CN" altLang="zh-CN" dirty="0"/>
              <a:t>作为一个中间人，他有两种攻击方式：仅仅偷偷查看纸条的内容，或者先篡改纸条的内容再传给</a:t>
            </a:r>
            <a:r>
              <a:rPr lang="en-US" altLang="zh-CN" dirty="0"/>
              <a:t>B</a:t>
            </a:r>
            <a:r>
              <a:rPr lang="zh-CN" altLang="zh-CN" dirty="0"/>
              <a:t>。</a:t>
            </a:r>
          </a:p>
          <a:p>
            <a:r>
              <a:rPr lang="en-US" altLang="zh-CN" dirty="0" smtClean="0"/>
              <a:t>         </a:t>
            </a:r>
            <a:r>
              <a:rPr lang="zh-CN" altLang="zh-CN" dirty="0" smtClean="0"/>
              <a:t>中间人</a:t>
            </a:r>
            <a:r>
              <a:rPr lang="zh-CN" altLang="zh-CN" dirty="0"/>
              <a:t>爬虫就是利用了中间人攻击的原理来实现数据抓取的一种爬虫技术</a:t>
            </a:r>
            <a:r>
              <a:rPr lang="zh-CN" altLang="zh-CN" dirty="0" smtClean="0"/>
              <a:t>。</a:t>
            </a:r>
            <a:endParaRPr lang="en-US" altLang="zh-CN" dirty="0" smtClean="0"/>
          </a:p>
          <a:p>
            <a:r>
              <a:rPr lang="en-US" altLang="zh-CN" dirty="0"/>
              <a:t> </a:t>
            </a:r>
            <a:r>
              <a:rPr lang="en-US" altLang="zh-CN" dirty="0" smtClean="0"/>
              <a:t>        </a:t>
            </a:r>
            <a:r>
              <a:rPr lang="zh-CN" altLang="zh-CN" dirty="0" smtClean="0"/>
              <a:t>数据</a:t>
            </a:r>
            <a:r>
              <a:rPr lang="zh-CN" altLang="zh-CN" dirty="0"/>
              <a:t>抓包就是中间人爬虫的一个简单应用。所以使用</a:t>
            </a:r>
            <a:r>
              <a:rPr lang="en-US" altLang="zh-CN" dirty="0"/>
              <a:t>Charles</a:t>
            </a:r>
            <a:r>
              <a:rPr lang="zh-CN" altLang="zh-CN" dirty="0"/>
              <a:t>也是一种中间人攻击。</a:t>
            </a:r>
          </a:p>
          <a:p>
            <a:endParaRPr lang="zh-CN" altLang="en-US" dirty="0"/>
          </a:p>
        </p:txBody>
      </p:sp>
    </p:spTree>
    <p:extLst>
      <p:ext uri="{BB962C8B-B14F-4D97-AF65-F5344CB8AC3E}">
        <p14:creationId xmlns:p14="http://schemas.microsoft.com/office/powerpoint/2010/main" val="253114790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4000" dirty="0" bmk="_Toc500103495">
                <a:solidFill>
                  <a:srgbClr val="7030A0"/>
                </a:solidFill>
                <a:latin typeface="黑体" panose="02010609060101010101" pitchFamily="49" charset="-122"/>
                <a:ea typeface="黑体" panose="02010609060101010101" pitchFamily="49" charset="-122"/>
                <a:cs typeface="+mn-cs"/>
              </a:rPr>
              <a:t>9.2.1  </a:t>
            </a:r>
            <a:r>
              <a:rPr lang="en-US" altLang="zh-CN" sz="4000" dirty="0" err="1" bmk="_Toc500103495">
                <a:solidFill>
                  <a:srgbClr val="7030A0"/>
                </a:solidFill>
                <a:latin typeface="黑体" panose="02010609060101010101" pitchFamily="49" charset="-122"/>
                <a:ea typeface="黑体" panose="02010609060101010101" pitchFamily="49" charset="-122"/>
                <a:cs typeface="+mn-cs"/>
              </a:rPr>
              <a:t>mitmproxy</a:t>
            </a:r>
            <a:r>
              <a:rPr lang="zh-CN" altLang="en-US" sz="4000" dirty="0" bmk="_Toc500103495">
                <a:solidFill>
                  <a:srgbClr val="7030A0"/>
                </a:solidFill>
                <a:latin typeface="黑体" panose="02010609060101010101" pitchFamily="49" charset="-122"/>
                <a:ea typeface="黑体" panose="02010609060101010101" pitchFamily="49" charset="-122"/>
                <a:cs typeface="+mn-cs"/>
              </a:rPr>
              <a:t>的介绍和安装</a:t>
            </a:r>
            <a:endParaRPr lang="zh-CN" altLang="en-US" sz="4000" dirty="0" bmk="_Toc500103497">
              <a:solidFill>
                <a:srgbClr val="7030A0"/>
              </a:solidFill>
              <a:latin typeface="黑体" panose="02010609060101010101" pitchFamily="49" charset="-122"/>
              <a:ea typeface="黑体" panose="02010609060101010101" pitchFamily="49" charset="-122"/>
              <a:cs typeface="+mn-cs"/>
            </a:endParaRPr>
          </a:p>
        </p:txBody>
      </p:sp>
      <p:sp>
        <p:nvSpPr>
          <p:cNvPr id="4" name="Rectangle 1"/>
          <p:cNvSpPr>
            <a:spLocks noGrp="1" noChangeArrowheads="1"/>
          </p:cNvSpPr>
          <p:nvPr>
            <p:ph idx="1"/>
          </p:nvPr>
        </p:nvSpPr>
        <p:spPr bwMode="auto">
          <a:xfrm>
            <a:off x="724829" y="2184049"/>
            <a:ext cx="11017405"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2286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228600" algn="l" defTabSz="914400" rtl="0" eaLnBrk="0" fontAlgn="base" latinLnBrk="0" hangingPunct="0">
              <a:lnSpc>
                <a:spcPct val="100000"/>
              </a:lnSpc>
              <a:spcBef>
                <a:spcPct val="0"/>
              </a:spcBef>
              <a:spcAft>
                <a:spcPct val="0"/>
              </a:spcAft>
              <a:buClrTx/>
              <a:buSzTx/>
              <a:buFontTx/>
              <a:buNone/>
              <a:tabLst/>
            </a:pP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      对编程有了解的读者一定听说过“</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Linux</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比</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Windows</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好”这种言论，那么</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Linux</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哪一点比</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Windows</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好呢？</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Linux</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好就好在它里面有无数强大的命令行下的软件。</a:t>
            </a:r>
            <a:endPar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endParaRPr>
          </a:p>
          <a:p>
            <a:pPr marL="0" marR="0" lvl="0" indent="228600" algn="l" defTabSz="914400" rtl="0" eaLnBrk="0" fontAlgn="base" latinLnBrk="0" hangingPunct="0">
              <a:lnSpc>
                <a:spcPct val="100000"/>
              </a:lnSpc>
              <a:spcBef>
                <a:spcPct val="0"/>
              </a:spcBef>
              <a:spcAft>
                <a:spcPct val="0"/>
              </a:spcAft>
              <a:buClrTx/>
              <a:buSzTx/>
              <a:buFontTx/>
              <a:buNone/>
              <a:tabLst/>
            </a:pPr>
            <a:r>
              <a:rPr lang="en-US" altLang="zh-CN" dirty="0">
                <a:latin typeface="Times New Roman" panose="02020603050405020304" pitchFamily="18" charset="0"/>
                <a:ea typeface="方正兰亭刊宋简体"/>
                <a:cs typeface="Times New Roman" panose="02020603050405020304" pitchFamily="18" charset="0"/>
              </a:rPr>
              <a:t> </a:t>
            </a:r>
            <a:r>
              <a:rPr lang="en-US" altLang="zh-CN" dirty="0" smtClean="0">
                <a:latin typeface="Times New Roman" panose="02020603050405020304" pitchFamily="18" charset="0"/>
                <a:ea typeface="方正兰亭刊宋简体"/>
                <a:cs typeface="Times New Roman" panose="02020603050405020304" pitchFamily="18" charset="0"/>
              </a:rPr>
              <a:t>     </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这些软件不需要鼠标，也没有图形界面，所有的操作就是输入命令。而命令本质上就是文本。操作文本比操作图形界面容易得多。操作文本可以实现自动化，而操作图形界面却难以实现自动化。</a:t>
            </a:r>
            <a:endParaRPr kumimoji="0" lang="zh-CN" altLang="en-US" i="0" u="none" strike="noStrike" cap="none" normalizeH="0" baseline="0" dirty="0" smtClean="0">
              <a:ln>
                <a:noFill/>
              </a:ln>
              <a:solidFill>
                <a:schemeClr val="tx1"/>
              </a:solidFill>
              <a:effectLst/>
            </a:endParaRPr>
          </a:p>
        </p:txBody>
      </p:sp>
    </p:spTree>
    <p:extLst>
      <p:ext uri="{BB962C8B-B14F-4D97-AF65-F5344CB8AC3E}">
        <p14:creationId xmlns:p14="http://schemas.microsoft.com/office/powerpoint/2010/main" val="270834875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097279" y="1845734"/>
            <a:ext cx="10455383" cy="4023360"/>
          </a:xfrm>
        </p:spPr>
        <p:txBody>
          <a:bodyPr>
            <a:normAutofit lnSpcReduction="10000"/>
          </a:bodyPr>
          <a:lstStyle/>
          <a:p>
            <a:r>
              <a:rPr lang="en-US" altLang="zh-CN" dirty="0" smtClean="0"/>
              <a:t>         </a:t>
            </a:r>
            <a:r>
              <a:rPr lang="zh-CN" altLang="zh-CN" dirty="0" smtClean="0"/>
              <a:t>请</a:t>
            </a:r>
            <a:r>
              <a:rPr lang="zh-CN" altLang="zh-CN" dirty="0"/>
              <a:t>读者在</a:t>
            </a:r>
            <a:r>
              <a:rPr lang="en-US" altLang="zh-CN" dirty="0"/>
              <a:t>Linux</a:t>
            </a:r>
            <a:r>
              <a:rPr lang="zh-CN" altLang="zh-CN" dirty="0"/>
              <a:t>、</a:t>
            </a:r>
            <a:r>
              <a:rPr lang="en-US" altLang="zh-CN" dirty="0"/>
              <a:t>Mac OS</a:t>
            </a:r>
            <a:r>
              <a:rPr lang="zh-CN" altLang="zh-CN" dirty="0"/>
              <a:t>或者</a:t>
            </a:r>
            <a:r>
              <a:rPr lang="en-US" altLang="zh-CN" dirty="0"/>
              <a:t>Windows 10</a:t>
            </a:r>
            <a:r>
              <a:rPr lang="zh-CN" altLang="zh-CN" dirty="0"/>
              <a:t>自带的</a:t>
            </a:r>
            <a:r>
              <a:rPr lang="en-US" altLang="zh-CN" dirty="0"/>
              <a:t>Ubuntu Bash</a:t>
            </a:r>
            <a:r>
              <a:rPr lang="zh-CN" altLang="zh-CN" dirty="0"/>
              <a:t>下使用</a:t>
            </a:r>
            <a:r>
              <a:rPr lang="en-US" altLang="zh-CN" dirty="0" err="1"/>
              <a:t>mitmproxy</a:t>
            </a:r>
            <a:r>
              <a:rPr lang="zh-CN" altLang="zh-CN" dirty="0"/>
              <a:t>，只有这样，才能发挥它的最大能力。</a:t>
            </a:r>
          </a:p>
          <a:p>
            <a:r>
              <a:rPr lang="en-US" altLang="zh-CN" dirty="0" smtClean="0"/>
              <a:t>         </a:t>
            </a:r>
            <a:r>
              <a:rPr lang="zh-CN" altLang="zh-CN" dirty="0" smtClean="0"/>
              <a:t>对于</a:t>
            </a:r>
            <a:r>
              <a:rPr lang="en-US" altLang="zh-CN" dirty="0"/>
              <a:t>Mac OS</a:t>
            </a:r>
            <a:r>
              <a:rPr lang="zh-CN" altLang="zh-CN" dirty="0"/>
              <a:t>系统，使用</a:t>
            </a:r>
            <a:r>
              <a:rPr lang="en-US" altLang="zh-CN" dirty="0"/>
              <a:t>Homebrew</a:t>
            </a:r>
            <a:r>
              <a:rPr lang="zh-CN" altLang="zh-CN" dirty="0"/>
              <a:t>安装</a:t>
            </a:r>
            <a:r>
              <a:rPr lang="en-US" altLang="zh-CN" dirty="0" err="1"/>
              <a:t>mitmproxy</a:t>
            </a:r>
            <a:r>
              <a:rPr lang="zh-CN" altLang="zh-CN" dirty="0"/>
              <a:t>，命令为：</a:t>
            </a:r>
          </a:p>
          <a:p>
            <a:r>
              <a:rPr lang="en-US" altLang="zh-CN" dirty="0">
                <a:solidFill>
                  <a:srgbClr val="0070C0"/>
                </a:solidFill>
              </a:rPr>
              <a:t>brew install </a:t>
            </a:r>
            <a:r>
              <a:rPr lang="en-US" altLang="zh-CN" dirty="0" err="1">
                <a:solidFill>
                  <a:srgbClr val="0070C0"/>
                </a:solidFill>
              </a:rPr>
              <a:t>mitmproxy</a:t>
            </a:r>
            <a:endParaRPr lang="zh-CN" altLang="zh-CN" dirty="0">
              <a:solidFill>
                <a:srgbClr val="0070C0"/>
              </a:solidFill>
            </a:endParaRPr>
          </a:p>
          <a:p>
            <a:r>
              <a:rPr lang="en-US" altLang="zh-CN" dirty="0" smtClean="0"/>
              <a:t>         </a:t>
            </a:r>
            <a:r>
              <a:rPr lang="zh-CN" altLang="zh-CN" dirty="0" smtClean="0"/>
              <a:t>在</a:t>
            </a:r>
            <a:r>
              <a:rPr lang="en-US" altLang="zh-CN" dirty="0"/>
              <a:t>Ubuntu</a:t>
            </a:r>
            <a:r>
              <a:rPr lang="zh-CN" altLang="zh-CN" dirty="0"/>
              <a:t>中，要安装</a:t>
            </a:r>
            <a:r>
              <a:rPr lang="en-US" altLang="zh-CN" dirty="0" err="1"/>
              <a:t>mitmproxy</a:t>
            </a:r>
            <a:r>
              <a:rPr lang="zh-CN" altLang="zh-CN" dirty="0"/>
              <a:t>，首先需要保证系统的</a:t>
            </a:r>
            <a:r>
              <a:rPr lang="en-US" altLang="zh-CN" dirty="0"/>
              <a:t>Python</a:t>
            </a:r>
            <a:r>
              <a:rPr lang="zh-CN" altLang="zh-CN" dirty="0"/>
              <a:t>为</a:t>
            </a:r>
            <a:r>
              <a:rPr lang="en-US" altLang="zh-CN" dirty="0"/>
              <a:t>Python 3.5</a:t>
            </a:r>
            <a:r>
              <a:rPr lang="zh-CN" altLang="zh-CN" dirty="0"/>
              <a:t>或者更高版本，然后执行下面两条命令：</a:t>
            </a:r>
          </a:p>
          <a:p>
            <a:r>
              <a:rPr lang="en-US" altLang="zh-CN" dirty="0" err="1">
                <a:solidFill>
                  <a:srgbClr val="0070C0"/>
                </a:solidFill>
              </a:rPr>
              <a:t>sudo</a:t>
            </a:r>
            <a:r>
              <a:rPr lang="en-US" altLang="zh-CN" dirty="0">
                <a:solidFill>
                  <a:srgbClr val="0070C0"/>
                </a:solidFill>
              </a:rPr>
              <a:t> apt-get install python3-dev python3-pip </a:t>
            </a:r>
            <a:r>
              <a:rPr lang="en-US" altLang="zh-CN" dirty="0" err="1">
                <a:solidFill>
                  <a:srgbClr val="0070C0"/>
                </a:solidFill>
              </a:rPr>
              <a:t>libffi-dev</a:t>
            </a:r>
            <a:r>
              <a:rPr lang="en-US" altLang="zh-CN" dirty="0">
                <a:solidFill>
                  <a:srgbClr val="0070C0"/>
                </a:solidFill>
              </a:rPr>
              <a:t> </a:t>
            </a:r>
            <a:r>
              <a:rPr lang="en-US" altLang="zh-CN" dirty="0" err="1">
                <a:solidFill>
                  <a:srgbClr val="0070C0"/>
                </a:solidFill>
              </a:rPr>
              <a:t>libssl-dev</a:t>
            </a:r>
            <a:endParaRPr lang="zh-CN" altLang="zh-CN" dirty="0">
              <a:solidFill>
                <a:srgbClr val="0070C0"/>
              </a:solidFill>
            </a:endParaRPr>
          </a:p>
          <a:p>
            <a:r>
              <a:rPr lang="en-US" altLang="zh-CN" dirty="0" err="1">
                <a:solidFill>
                  <a:srgbClr val="0070C0"/>
                </a:solidFill>
              </a:rPr>
              <a:t>sudo</a:t>
            </a:r>
            <a:r>
              <a:rPr lang="en-US" altLang="zh-CN" dirty="0">
                <a:solidFill>
                  <a:srgbClr val="0070C0"/>
                </a:solidFill>
              </a:rPr>
              <a:t> pip3 install </a:t>
            </a:r>
            <a:r>
              <a:rPr lang="en-US" altLang="zh-CN" dirty="0" err="1">
                <a:solidFill>
                  <a:srgbClr val="0070C0"/>
                </a:solidFill>
              </a:rPr>
              <a:t>mitmproxy</a:t>
            </a:r>
            <a:endParaRPr lang="zh-CN" altLang="zh-CN" dirty="0">
              <a:solidFill>
                <a:srgbClr val="0070C0"/>
              </a:solidFill>
            </a:endParaRPr>
          </a:p>
          <a:p>
            <a:pPr marL="0" indent="0">
              <a:buNone/>
            </a:pPr>
            <a:endParaRPr lang="zh-CN" altLang="en-US" dirty="0">
              <a:solidFill>
                <a:srgbClr val="0070C0"/>
              </a:solidFill>
            </a:endParaRPr>
          </a:p>
        </p:txBody>
      </p:sp>
    </p:spTree>
    <p:extLst>
      <p:ext uri="{BB962C8B-B14F-4D97-AF65-F5344CB8AC3E}">
        <p14:creationId xmlns:p14="http://schemas.microsoft.com/office/powerpoint/2010/main" val="214111173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4000" dirty="0" bmk="_Toc500103495">
                <a:solidFill>
                  <a:srgbClr val="7030A0"/>
                </a:solidFill>
                <a:latin typeface="黑体" panose="02010609060101010101" pitchFamily="49" charset="-122"/>
                <a:ea typeface="黑体" panose="02010609060101010101" pitchFamily="49" charset="-122"/>
                <a:cs typeface="+mn-cs"/>
              </a:rPr>
              <a:t>9.2.2  </a:t>
            </a:r>
            <a:r>
              <a:rPr lang="en-US" altLang="zh-CN" sz="4000" dirty="0" err="1" bmk="_Toc500103495">
                <a:solidFill>
                  <a:srgbClr val="7030A0"/>
                </a:solidFill>
                <a:latin typeface="黑体" panose="02010609060101010101" pitchFamily="49" charset="-122"/>
                <a:ea typeface="黑体" panose="02010609060101010101" pitchFamily="49" charset="-122"/>
                <a:cs typeface="+mn-cs"/>
              </a:rPr>
              <a:t>mitmproxy</a:t>
            </a:r>
            <a:r>
              <a:rPr lang="zh-CN" altLang="zh-CN" sz="4000" dirty="0" bmk="_Toc500103495">
                <a:solidFill>
                  <a:srgbClr val="7030A0"/>
                </a:solidFill>
                <a:latin typeface="黑体" panose="02010609060101010101" pitchFamily="49" charset="-122"/>
                <a:ea typeface="黑体" panose="02010609060101010101" pitchFamily="49" charset="-122"/>
                <a:cs typeface="+mn-cs"/>
              </a:rPr>
              <a:t>的使用</a:t>
            </a:r>
            <a:endParaRPr lang="zh-CN" altLang="en-US" sz="4000" dirty="0" bmk="_Toc500103495">
              <a:solidFill>
                <a:srgbClr val="7030A0"/>
              </a:solidFill>
              <a:latin typeface="黑体" panose="02010609060101010101" pitchFamily="49" charset="-122"/>
              <a:ea typeface="黑体" panose="02010609060101010101" pitchFamily="49" charset="-122"/>
              <a:cs typeface="+mn-cs"/>
            </a:endParaRPr>
          </a:p>
        </p:txBody>
      </p:sp>
      <p:sp>
        <p:nvSpPr>
          <p:cNvPr id="3" name="内容占位符 2"/>
          <p:cNvSpPr>
            <a:spLocks noGrp="1"/>
          </p:cNvSpPr>
          <p:nvPr>
            <p:ph idx="1"/>
          </p:nvPr>
        </p:nvSpPr>
        <p:spPr/>
        <p:txBody>
          <a:bodyPr/>
          <a:lstStyle/>
          <a:p>
            <a:r>
              <a:rPr lang="en-US" altLang="zh-CN" dirty="0" smtClean="0"/>
              <a:t>       </a:t>
            </a:r>
            <a:r>
              <a:rPr lang="zh-CN" altLang="zh-CN" dirty="0" smtClean="0"/>
              <a:t>安装</a:t>
            </a:r>
            <a:r>
              <a:rPr lang="zh-CN" altLang="zh-CN" dirty="0"/>
              <a:t>好</a:t>
            </a:r>
            <a:r>
              <a:rPr lang="en-US" altLang="zh-CN" dirty="0" err="1"/>
              <a:t>mitmproxy</a:t>
            </a:r>
            <a:r>
              <a:rPr lang="zh-CN" altLang="zh-CN" dirty="0"/>
              <a:t>以后，在终端执行下面的命令，此时会弹出一个窗口，窗口的文字根据系统的不同，可能是英文也可能是中文，大意是询问是否允许</a:t>
            </a:r>
            <a:r>
              <a:rPr lang="en-US" altLang="zh-CN" dirty="0"/>
              <a:t>Python 3.6</a:t>
            </a:r>
            <a:r>
              <a:rPr lang="zh-CN" altLang="zh-CN" dirty="0"/>
              <a:t>接收收入的网络连接，单击“允许”按钮或者“</a:t>
            </a:r>
            <a:r>
              <a:rPr lang="en-US" altLang="zh-CN" dirty="0"/>
              <a:t>Allow</a:t>
            </a:r>
            <a:r>
              <a:rPr lang="zh-CN" altLang="zh-CN" dirty="0"/>
              <a:t>”按钮，如图</a:t>
            </a:r>
            <a:r>
              <a:rPr lang="en-US" altLang="zh-CN" dirty="0"/>
              <a:t>9-45</a:t>
            </a:r>
            <a:r>
              <a:rPr lang="zh-CN" altLang="zh-CN" dirty="0"/>
              <a:t>示。</a:t>
            </a:r>
          </a:p>
          <a:p>
            <a:endParaRPr lang="zh-CN" altLang="en-US" dirty="0"/>
          </a:p>
        </p:txBody>
      </p:sp>
      <p:pic>
        <p:nvPicPr>
          <p:cNvPr id="41986" name="Picture 2" descr="图9-4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96538" y="3493609"/>
            <a:ext cx="4818624" cy="2015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3078480" y="5654302"/>
            <a:ext cx="6096000" cy="646331"/>
          </a:xfrm>
          <a:prstGeom prst="rect">
            <a:avLst/>
          </a:prstGeom>
        </p:spPr>
        <p:txBody>
          <a:bodyPr>
            <a:spAutoFit/>
          </a:bodyPr>
          <a:lstStyle/>
          <a:p>
            <a:pPr algn="ctr">
              <a:spcAft>
                <a:spcPts val="600"/>
              </a:spcAft>
            </a:pPr>
            <a:r>
              <a:rPr lang="zh-CN" altLang="zh-CN" b="1" kern="1000" dirty="0">
                <a:latin typeface="方正兰亭黑简体"/>
                <a:cs typeface="Times New Roman" panose="02020603050405020304" pitchFamily="18" charset="0"/>
              </a:rPr>
              <a:t>图</a:t>
            </a:r>
            <a:r>
              <a:rPr lang="en-US" altLang="zh-CN" b="1" kern="1000" dirty="0">
                <a:latin typeface="方正兰亭黑简体"/>
                <a:cs typeface="Times New Roman" panose="02020603050405020304" pitchFamily="18" charset="0"/>
              </a:rPr>
              <a:t>9-45  </a:t>
            </a:r>
            <a:r>
              <a:rPr lang="zh-CN" altLang="zh-CN" b="1" kern="1000" dirty="0">
                <a:latin typeface="方正兰亭黑简体"/>
                <a:cs typeface="Times New Roman" panose="02020603050405020304" pitchFamily="18" charset="0"/>
              </a:rPr>
              <a:t>运行</a:t>
            </a:r>
            <a:r>
              <a:rPr lang="en-US" altLang="zh-CN" b="1" kern="1000" dirty="0" err="1">
                <a:latin typeface="方正兰亭黑简体"/>
                <a:cs typeface="Times New Roman" panose="02020603050405020304" pitchFamily="18" charset="0"/>
              </a:rPr>
              <a:t>mitmproxy</a:t>
            </a:r>
            <a:r>
              <a:rPr lang="zh-CN" altLang="zh-CN" b="1" kern="1000" dirty="0">
                <a:latin typeface="方正兰亭黑简体"/>
                <a:cs typeface="Times New Roman" panose="02020603050405020304" pitchFamily="18" charset="0"/>
              </a:rPr>
              <a:t>会弹出对话框询问</a:t>
            </a:r>
            <a:r>
              <a:rPr lang="en-US" altLang="zh-CN" b="1" kern="1000" dirty="0">
                <a:latin typeface="方正兰亭黑简体"/>
                <a:cs typeface="Times New Roman" panose="02020603050405020304" pitchFamily="18" charset="0"/>
              </a:rPr>
              <a:t/>
            </a:r>
            <a:br>
              <a:rPr lang="en-US" altLang="zh-CN" b="1" kern="1000" dirty="0">
                <a:latin typeface="方正兰亭黑简体"/>
                <a:cs typeface="Times New Roman" panose="02020603050405020304" pitchFamily="18" charset="0"/>
              </a:rPr>
            </a:br>
            <a:r>
              <a:rPr lang="zh-CN" altLang="zh-CN" b="1" kern="1000" dirty="0">
                <a:latin typeface="方正兰亭黑简体"/>
                <a:cs typeface="Times New Roman" panose="02020603050405020304" pitchFamily="18" charset="0"/>
              </a:rPr>
              <a:t>是否允许</a:t>
            </a:r>
            <a:r>
              <a:rPr lang="en-US" altLang="zh-CN" b="1" kern="1000" dirty="0">
                <a:latin typeface="方正兰亭黑简体"/>
                <a:cs typeface="Times New Roman" panose="02020603050405020304" pitchFamily="18" charset="0"/>
              </a:rPr>
              <a:t>Python</a:t>
            </a:r>
            <a:r>
              <a:rPr lang="zh-CN" altLang="zh-CN" b="1" kern="1000" dirty="0">
                <a:latin typeface="方正兰亭黑简体"/>
                <a:cs typeface="Times New Roman" panose="02020603050405020304" pitchFamily="18" charset="0"/>
              </a:rPr>
              <a:t>接收传入的网络连接</a:t>
            </a:r>
            <a:endParaRPr lang="zh-CN" altLang="zh-CN" b="1" kern="1000" dirty="0">
              <a:effectLst/>
              <a:latin typeface="方正兰亭黑简体"/>
              <a:cs typeface="Times New Roman" panose="02020603050405020304" pitchFamily="18" charset="0"/>
            </a:endParaRPr>
          </a:p>
        </p:txBody>
      </p:sp>
    </p:spTree>
    <p:extLst>
      <p:ext uri="{BB962C8B-B14F-4D97-AF65-F5344CB8AC3E}">
        <p14:creationId xmlns:p14="http://schemas.microsoft.com/office/powerpoint/2010/main" val="69379031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en-US" altLang="zh-CN" dirty="0" smtClean="0"/>
              <a:t>          </a:t>
            </a:r>
            <a:r>
              <a:rPr lang="zh-CN" altLang="zh-CN" dirty="0" smtClean="0"/>
              <a:t>接下来</a:t>
            </a:r>
            <a:r>
              <a:rPr lang="zh-CN" altLang="zh-CN" dirty="0"/>
              <a:t>会打开一个命令行下的数据监控窗口，如图</a:t>
            </a:r>
            <a:r>
              <a:rPr lang="en-US" altLang="zh-CN" dirty="0"/>
              <a:t>9-46</a:t>
            </a:r>
            <a:r>
              <a:rPr lang="zh-CN" altLang="zh-CN" dirty="0"/>
              <a:t>所示。</a:t>
            </a:r>
          </a:p>
          <a:p>
            <a:endParaRPr lang="zh-CN" altLang="en-US" dirty="0"/>
          </a:p>
        </p:txBody>
      </p:sp>
      <p:pic>
        <p:nvPicPr>
          <p:cNvPr id="43010" name="图片 4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37467" y="2548988"/>
            <a:ext cx="4178025" cy="3320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2966967" y="5977468"/>
            <a:ext cx="6756896" cy="369332"/>
          </a:xfrm>
          <a:prstGeom prst="rect">
            <a:avLst/>
          </a:prstGeom>
        </p:spPr>
        <p:txBody>
          <a:bodyPr wrap="square">
            <a:spAutoFit/>
          </a:bodyPr>
          <a:lstStyle/>
          <a:p>
            <a:pPr algn="ctr"/>
            <a:r>
              <a:rPr lang="zh-CN" altLang="zh-CN" b="1" kern="100" dirty="0">
                <a:latin typeface="Times New Roman" panose="02020603050405020304" pitchFamily="18" charset="0"/>
                <a:ea typeface="方正书宋简体"/>
                <a:cs typeface="Times New Roman" panose="02020603050405020304" pitchFamily="18" charset="0"/>
              </a:rPr>
              <a:t>图</a:t>
            </a:r>
            <a:r>
              <a:rPr lang="en-US" altLang="zh-CN" b="1" kern="100" dirty="0">
                <a:latin typeface="Times New Roman" panose="02020603050405020304" pitchFamily="18" charset="0"/>
                <a:ea typeface="方正书宋简体"/>
              </a:rPr>
              <a:t>9-4</a:t>
            </a:r>
            <a:r>
              <a:rPr lang="en-US" altLang="zh-CN" b="1" kern="100" dirty="0">
                <a:latin typeface="Times New Roman" panose="02020603050405020304" pitchFamily="18" charset="0"/>
              </a:rPr>
              <a:t>6  </a:t>
            </a:r>
            <a:r>
              <a:rPr lang="en-US" altLang="zh-CN" b="1" kern="100" dirty="0" err="1">
                <a:latin typeface="Times New Roman" panose="02020603050405020304" pitchFamily="18" charset="0"/>
                <a:ea typeface="方正书宋简体"/>
              </a:rPr>
              <a:t>mitmproxy</a:t>
            </a:r>
            <a:r>
              <a:rPr lang="zh-CN" altLang="zh-CN" b="1" kern="100" dirty="0">
                <a:latin typeface="Times New Roman" panose="02020603050405020304" pitchFamily="18" charset="0"/>
                <a:ea typeface="方正书宋简体"/>
                <a:cs typeface="Times New Roman" panose="02020603050405020304" pitchFamily="18" charset="0"/>
              </a:rPr>
              <a:t>会在终端里显示一个命令行下的数据监控窗口</a:t>
            </a:r>
            <a:endParaRPr lang="zh-CN" altLang="en-US" b="1" dirty="0"/>
          </a:p>
        </p:txBody>
      </p:sp>
    </p:spTree>
    <p:extLst>
      <p:ext uri="{BB962C8B-B14F-4D97-AF65-F5344CB8AC3E}">
        <p14:creationId xmlns:p14="http://schemas.microsoft.com/office/powerpoint/2010/main" val="34724867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en-US" altLang="zh-CN" dirty="0" smtClean="0"/>
              <a:t>         </a:t>
            </a:r>
            <a:r>
              <a:rPr lang="en-US" altLang="zh-CN" dirty="0" err="1" smtClean="0"/>
              <a:t>mitmproxy</a:t>
            </a:r>
            <a:r>
              <a:rPr lang="zh-CN" altLang="zh-CN" dirty="0"/>
              <a:t>的端口为</a:t>
            </a:r>
            <a:r>
              <a:rPr lang="en-US" altLang="zh-CN" dirty="0"/>
              <a:t>8080</a:t>
            </a:r>
            <a:r>
              <a:rPr lang="zh-CN" altLang="zh-CN" dirty="0"/>
              <a:t>端口，在浏览器或者在手机上设置代理，代理</a:t>
            </a:r>
            <a:r>
              <a:rPr lang="en-US" altLang="zh-CN" dirty="0"/>
              <a:t>IP</a:t>
            </a:r>
            <a:r>
              <a:rPr lang="zh-CN" altLang="zh-CN" dirty="0"/>
              <a:t>为计算机</a:t>
            </a:r>
            <a:r>
              <a:rPr lang="en-US" altLang="zh-CN" dirty="0"/>
              <a:t>IP</a:t>
            </a:r>
            <a:r>
              <a:rPr lang="zh-CN" altLang="zh-CN" dirty="0"/>
              <a:t>，端口为</a:t>
            </a:r>
            <a:r>
              <a:rPr lang="en-US" altLang="zh-CN" dirty="0"/>
              <a:t>8080</a:t>
            </a:r>
            <a:r>
              <a:rPr lang="zh-CN" altLang="zh-CN" dirty="0"/>
              <a:t>端口，如图</a:t>
            </a:r>
            <a:r>
              <a:rPr lang="en-US" altLang="zh-CN" dirty="0"/>
              <a:t>9-47</a:t>
            </a:r>
            <a:r>
              <a:rPr lang="zh-CN" altLang="zh-CN" dirty="0"/>
              <a:t>所示。</a:t>
            </a:r>
          </a:p>
          <a:p>
            <a:r>
              <a:rPr lang="en-US" altLang="zh-CN" dirty="0" smtClean="0"/>
              <a:t>         </a:t>
            </a:r>
            <a:r>
              <a:rPr lang="zh-CN" altLang="zh-CN" dirty="0" smtClean="0"/>
              <a:t>设置</a:t>
            </a:r>
            <a:r>
              <a:rPr lang="zh-CN" altLang="zh-CN" dirty="0"/>
              <a:t>好代理以后，在手机上打开一个</a:t>
            </a:r>
            <a:r>
              <a:rPr lang="en-US" altLang="zh-CN" dirty="0"/>
              <a:t>App</a:t>
            </a:r>
            <a:r>
              <a:rPr lang="zh-CN" altLang="zh-CN" dirty="0"/>
              <a:t>或者打开一个网页，可以看到</a:t>
            </a:r>
            <a:r>
              <a:rPr lang="en-US" altLang="zh-CN" dirty="0" err="1"/>
              <a:t>mitmproxy</a:t>
            </a:r>
            <a:r>
              <a:rPr lang="zh-CN" altLang="zh-CN" dirty="0"/>
              <a:t>上面有数据滚动，如图</a:t>
            </a:r>
            <a:r>
              <a:rPr lang="en-US" altLang="zh-CN" dirty="0"/>
              <a:t>9-48</a:t>
            </a:r>
            <a:r>
              <a:rPr lang="zh-CN" altLang="zh-CN" dirty="0"/>
              <a:t>所示。</a:t>
            </a:r>
          </a:p>
          <a:p>
            <a:endParaRPr lang="zh-CN" altLang="en-US" dirty="0"/>
          </a:p>
        </p:txBody>
      </p:sp>
      <p:sp>
        <p:nvSpPr>
          <p:cNvPr id="4" name="椭圆 3"/>
          <p:cNvSpPr/>
          <p:nvPr/>
        </p:nvSpPr>
        <p:spPr>
          <a:xfrm>
            <a:off x="8251902" y="3653161"/>
            <a:ext cx="2732049" cy="2524614"/>
          </a:xfrm>
          <a:prstGeom prst="ellipse">
            <a:avLst/>
          </a:prstGeom>
          <a:blipFill>
            <a:blip r:embed="rId2" cstate="prin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86556008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4" name="图片 116" descr="../../Library/Containers/com.tencent.xinWeChat/Data/Library/Application%20Support/com.tencent.xinWeChat/2.0b4.0.9/58753b58c88c5b7de258553e475d61d6/Message/MessageTemp/9e20f478899dc29eb19741386f9343c8/Image/221504013563_.pic.jpg"/>
          <p:cNvPicPr>
            <a:picLocks noChangeAspect="1" noChangeArrowheads="1"/>
          </p:cNvPicPr>
          <p:nvPr/>
        </p:nvPicPr>
        <p:blipFill>
          <a:blip r:embed="rId2" cstate="print">
            <a:extLst>
              <a:ext uri="{28A0092B-C50C-407E-A947-70E740481C1C}">
                <a14:useLocalDpi xmlns:a14="http://schemas.microsoft.com/office/drawing/2010/main" val="0"/>
              </a:ext>
            </a:extLst>
          </a:blip>
          <a:srcRect b="28819"/>
          <a:stretch>
            <a:fillRect/>
          </a:stretch>
        </p:blipFill>
        <p:spPr bwMode="auto">
          <a:xfrm>
            <a:off x="1643991" y="1867173"/>
            <a:ext cx="2918065" cy="3686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035" name="图片 4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60092" y="2123493"/>
            <a:ext cx="4325742" cy="3429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1193180" y="5815581"/>
            <a:ext cx="9656956" cy="369332"/>
          </a:xfrm>
          <a:prstGeom prst="rect">
            <a:avLst/>
          </a:prstGeom>
        </p:spPr>
        <p:txBody>
          <a:bodyPr wrap="square">
            <a:spAutoFit/>
          </a:bodyPr>
          <a:lstStyle/>
          <a:p>
            <a:pPr algn="ctr"/>
            <a:r>
              <a:rPr lang="zh-CN" altLang="zh-CN" b="1" kern="100" dirty="0">
                <a:ea typeface="Times New Roman" panose="02020603050405020304" pitchFamily="18" charset="0"/>
              </a:rPr>
              <a:t> </a:t>
            </a:r>
            <a:r>
              <a:rPr lang="zh-CN" altLang="zh-CN" b="1" kern="100" dirty="0">
                <a:latin typeface="Times New Roman" panose="02020603050405020304" pitchFamily="18" charset="0"/>
                <a:ea typeface="方正书宋简体"/>
                <a:cs typeface="Times New Roman" panose="02020603050405020304" pitchFamily="18" charset="0"/>
              </a:rPr>
              <a:t>图</a:t>
            </a:r>
            <a:r>
              <a:rPr lang="en-US" altLang="zh-CN" b="1" kern="100" dirty="0">
                <a:latin typeface="Times New Roman" panose="02020603050405020304" pitchFamily="18" charset="0"/>
                <a:ea typeface="方正书宋简体"/>
              </a:rPr>
              <a:t>9-4</a:t>
            </a:r>
            <a:r>
              <a:rPr lang="en-US" altLang="zh-CN" b="1" kern="100" dirty="0">
                <a:latin typeface="Times New Roman" panose="02020603050405020304" pitchFamily="18" charset="0"/>
              </a:rPr>
              <a:t>7  </a:t>
            </a:r>
            <a:r>
              <a:rPr lang="zh-CN" altLang="zh-CN" b="1" kern="100" dirty="0">
                <a:latin typeface="Times New Roman" panose="02020603050405020304" pitchFamily="18" charset="0"/>
                <a:ea typeface="方正书宋简体"/>
                <a:cs typeface="Times New Roman" panose="02020603050405020304" pitchFamily="18" charset="0"/>
              </a:rPr>
              <a:t>设置代理使手机的流量经过</a:t>
            </a:r>
            <a:r>
              <a:rPr lang="en-US" altLang="zh-CN" b="1" kern="100" dirty="0" err="1">
                <a:latin typeface="Times New Roman" panose="02020603050405020304" pitchFamily="18" charset="0"/>
                <a:ea typeface="方正书宋简体"/>
              </a:rPr>
              <a:t>mitmproxy</a:t>
            </a:r>
            <a:r>
              <a:rPr lang="en-US" altLang="zh-CN" b="1" kern="100" dirty="0">
                <a:latin typeface="Times New Roman" panose="02020603050405020304" pitchFamily="18" charset="0"/>
                <a:ea typeface="方正书宋简体"/>
              </a:rPr>
              <a:t>                 </a:t>
            </a:r>
            <a:r>
              <a:rPr lang="zh-CN" altLang="zh-CN" b="1" kern="100" dirty="0">
                <a:latin typeface="Times New Roman" panose="02020603050405020304" pitchFamily="18" charset="0"/>
                <a:ea typeface="方正书宋简体"/>
                <a:cs typeface="Times New Roman" panose="02020603050405020304" pitchFamily="18" charset="0"/>
              </a:rPr>
              <a:t>图</a:t>
            </a:r>
            <a:r>
              <a:rPr lang="en-US" altLang="zh-CN" b="1" kern="100" dirty="0">
                <a:latin typeface="Times New Roman" panose="02020603050405020304" pitchFamily="18" charset="0"/>
                <a:ea typeface="方正书宋简体"/>
              </a:rPr>
              <a:t>9-4</a:t>
            </a:r>
            <a:r>
              <a:rPr lang="en-US" altLang="zh-CN" b="1" kern="100" dirty="0">
                <a:latin typeface="Times New Roman" panose="02020603050405020304" pitchFamily="18" charset="0"/>
              </a:rPr>
              <a:t>8  </a:t>
            </a:r>
            <a:r>
              <a:rPr lang="zh-CN" altLang="zh-CN" b="1" kern="100" dirty="0">
                <a:latin typeface="Times New Roman" panose="02020603050405020304" pitchFamily="18" charset="0"/>
                <a:ea typeface="方正书宋简体"/>
                <a:cs typeface="Times New Roman" panose="02020603050405020304" pitchFamily="18" charset="0"/>
              </a:rPr>
              <a:t>数据在</a:t>
            </a:r>
            <a:r>
              <a:rPr lang="en-US" altLang="zh-CN" b="1" kern="100" dirty="0" err="1">
                <a:latin typeface="Times New Roman" panose="02020603050405020304" pitchFamily="18" charset="0"/>
                <a:ea typeface="方正书宋简体"/>
              </a:rPr>
              <a:t>mitmproxy</a:t>
            </a:r>
            <a:r>
              <a:rPr lang="zh-CN" altLang="zh-CN" b="1" kern="100" dirty="0">
                <a:latin typeface="Times New Roman" panose="02020603050405020304" pitchFamily="18" charset="0"/>
                <a:ea typeface="方正书宋简体"/>
                <a:cs typeface="Times New Roman" panose="02020603050405020304" pitchFamily="18" charset="0"/>
              </a:rPr>
              <a:t>中滚动</a:t>
            </a:r>
            <a:endParaRPr lang="zh-CN" altLang="en-US" b="1" dirty="0"/>
          </a:p>
        </p:txBody>
      </p:sp>
    </p:spTree>
    <p:extLst>
      <p:ext uri="{BB962C8B-B14F-4D97-AF65-F5344CB8AC3E}">
        <p14:creationId xmlns:p14="http://schemas.microsoft.com/office/powerpoint/2010/main" val="309492002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en-US" altLang="zh-CN" dirty="0" smtClean="0"/>
              <a:t>         </a:t>
            </a:r>
            <a:r>
              <a:rPr lang="zh-CN" altLang="zh-CN" dirty="0" smtClean="0"/>
              <a:t>用</a:t>
            </a:r>
            <a:r>
              <a:rPr lang="zh-CN" altLang="zh-CN" dirty="0"/>
              <a:t>鼠标在终端窗口上单击其中的任意一个请求，可以显示这个数据包的详情信息，如图</a:t>
            </a:r>
            <a:r>
              <a:rPr lang="en-US" altLang="zh-CN" dirty="0"/>
              <a:t>9-49</a:t>
            </a:r>
            <a:r>
              <a:rPr lang="zh-CN" altLang="zh-CN" dirty="0"/>
              <a:t>所示。</a:t>
            </a:r>
          </a:p>
          <a:p>
            <a:endParaRPr lang="zh-CN" altLang="en-US" dirty="0"/>
          </a:p>
        </p:txBody>
      </p:sp>
      <p:pic>
        <p:nvPicPr>
          <p:cNvPr id="45058" name="图片 50"/>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74092" y="2716096"/>
            <a:ext cx="3975881" cy="3152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3563197" y="5901903"/>
            <a:ext cx="5801588" cy="369332"/>
          </a:xfrm>
          <a:prstGeom prst="rect">
            <a:avLst/>
          </a:prstGeom>
        </p:spPr>
        <p:txBody>
          <a:bodyPr wrap="none">
            <a:spAutoFit/>
          </a:bodyPr>
          <a:lstStyle/>
          <a:p>
            <a:r>
              <a:rPr lang="zh-CN" altLang="zh-CN" b="1" kern="100" dirty="0">
                <a:latin typeface="Times New Roman" panose="02020603050405020304" pitchFamily="18" charset="0"/>
                <a:ea typeface="方正书宋简体"/>
                <a:cs typeface="Times New Roman" panose="02020603050405020304" pitchFamily="18" charset="0"/>
              </a:rPr>
              <a:t>图</a:t>
            </a:r>
            <a:r>
              <a:rPr lang="en-US" altLang="zh-CN" b="1" kern="100" dirty="0">
                <a:latin typeface="Times New Roman" panose="02020603050405020304" pitchFamily="18" charset="0"/>
                <a:ea typeface="方正书宋简体"/>
              </a:rPr>
              <a:t>9-4</a:t>
            </a:r>
            <a:r>
              <a:rPr lang="en-US" altLang="zh-CN" b="1" kern="100" dirty="0">
                <a:latin typeface="Times New Roman" panose="02020603050405020304" pitchFamily="18" charset="0"/>
              </a:rPr>
              <a:t>9  </a:t>
            </a:r>
            <a:r>
              <a:rPr lang="zh-CN" altLang="zh-CN" b="1" kern="100" dirty="0">
                <a:latin typeface="Times New Roman" panose="02020603050405020304" pitchFamily="18" charset="0"/>
                <a:ea typeface="方正书宋简体"/>
                <a:cs typeface="Times New Roman" panose="02020603050405020304" pitchFamily="18" charset="0"/>
              </a:rPr>
              <a:t>鼠</a:t>
            </a:r>
            <a:r>
              <a:rPr lang="zh-CN" altLang="zh-CN" b="1" kern="1000" dirty="0">
                <a:latin typeface="Times New Roman" panose="02020603050405020304" pitchFamily="18" charset="0"/>
                <a:ea typeface="方正书宋简体"/>
                <a:cs typeface="Times New Roman" panose="02020603050405020304" pitchFamily="18" charset="0"/>
              </a:rPr>
              <a:t>标单击</a:t>
            </a:r>
            <a:r>
              <a:rPr lang="zh-CN" altLang="zh-CN" b="1" kern="100" dirty="0">
                <a:latin typeface="Times New Roman" panose="02020603050405020304" pitchFamily="18" charset="0"/>
                <a:ea typeface="方正书宋简体"/>
                <a:cs typeface="Times New Roman" panose="02020603050405020304" pitchFamily="18" charset="0"/>
              </a:rPr>
              <a:t>终端窗口的数据，可以查看数据包详情</a:t>
            </a:r>
            <a:endParaRPr lang="zh-CN" altLang="en-US" b="1" dirty="0"/>
          </a:p>
        </p:txBody>
      </p:sp>
    </p:spTree>
    <p:extLst>
      <p:ext uri="{BB962C8B-B14F-4D97-AF65-F5344CB8AC3E}">
        <p14:creationId xmlns:p14="http://schemas.microsoft.com/office/powerpoint/2010/main" val="126171674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en-US" altLang="zh-CN" dirty="0" smtClean="0"/>
              <a:t>         </a:t>
            </a:r>
            <a:r>
              <a:rPr lang="zh-CN" altLang="zh-CN" dirty="0" smtClean="0"/>
              <a:t>此时</a:t>
            </a:r>
            <a:r>
              <a:rPr lang="zh-CN" altLang="zh-CN" dirty="0"/>
              <a:t>只能访问</a:t>
            </a:r>
            <a:r>
              <a:rPr lang="en-US" altLang="zh-CN" dirty="0"/>
              <a:t>HTTP</a:t>
            </a:r>
            <a:r>
              <a:rPr lang="zh-CN" altLang="zh-CN" dirty="0"/>
              <a:t>网站，要访问</a:t>
            </a:r>
            <a:r>
              <a:rPr lang="en-US" altLang="zh-CN" dirty="0"/>
              <a:t>HTTPS</a:t>
            </a:r>
            <a:r>
              <a:rPr lang="zh-CN" altLang="zh-CN" dirty="0"/>
              <a:t>网站，还需要安装</a:t>
            </a:r>
            <a:r>
              <a:rPr lang="en-US" altLang="zh-CN" dirty="0" err="1"/>
              <a:t>mitmproxy</a:t>
            </a:r>
            <a:r>
              <a:rPr lang="zh-CN" altLang="zh-CN" dirty="0"/>
              <a:t>的证书。在手机设置了</a:t>
            </a:r>
            <a:r>
              <a:rPr lang="en-US" altLang="zh-CN" dirty="0" err="1"/>
              <a:t>mitmproxy</a:t>
            </a:r>
            <a:r>
              <a:rPr lang="zh-CN" altLang="zh-CN" dirty="0"/>
              <a:t>的代理以后，通过手机浏览器访问</a:t>
            </a:r>
            <a:r>
              <a:rPr lang="en-US" altLang="zh-CN" dirty="0"/>
              <a:t>http://mitm.it/</a:t>
            </a:r>
            <a:r>
              <a:rPr lang="zh-CN" altLang="zh-CN" dirty="0"/>
              <a:t>这个网址，会出现图</a:t>
            </a:r>
            <a:r>
              <a:rPr lang="en-US" altLang="zh-CN" dirty="0"/>
              <a:t>9-50</a:t>
            </a:r>
            <a:r>
              <a:rPr lang="zh-CN" altLang="zh-CN" dirty="0"/>
              <a:t>所示的网页。</a:t>
            </a:r>
          </a:p>
          <a:p>
            <a:r>
              <a:rPr lang="en-US" altLang="zh-CN" dirty="0" smtClean="0"/>
              <a:t>         </a:t>
            </a:r>
            <a:r>
              <a:rPr lang="zh-CN" altLang="zh-CN" dirty="0" smtClean="0"/>
              <a:t>根据</a:t>
            </a:r>
            <a:r>
              <a:rPr lang="zh-CN" altLang="zh-CN" dirty="0"/>
              <a:t>自己的手机选择对应的图标，就可以弹出安装证书的界面</a:t>
            </a:r>
            <a:r>
              <a:rPr lang="zh-CN" altLang="zh-CN" dirty="0" smtClean="0"/>
              <a:t>。</a:t>
            </a:r>
            <a:endParaRPr lang="en-US" altLang="zh-CN" dirty="0" smtClean="0"/>
          </a:p>
          <a:p>
            <a:r>
              <a:rPr lang="en-US" altLang="zh-CN" dirty="0"/>
              <a:t> </a:t>
            </a:r>
            <a:r>
              <a:rPr lang="en-US" altLang="zh-CN" dirty="0" smtClean="0"/>
              <a:t>        </a:t>
            </a:r>
            <a:r>
              <a:rPr lang="zh-CN" altLang="zh-CN" dirty="0" smtClean="0"/>
              <a:t>界面</a:t>
            </a:r>
            <a:r>
              <a:rPr lang="zh-CN" altLang="zh-CN" dirty="0"/>
              <a:t>与安装</a:t>
            </a:r>
            <a:r>
              <a:rPr lang="en-US" altLang="zh-CN" dirty="0"/>
              <a:t>Charles</a:t>
            </a:r>
            <a:r>
              <a:rPr lang="zh-CN" altLang="zh-CN" dirty="0"/>
              <a:t>的证书界面基本一样。安装完成证书以后，就可以截获</a:t>
            </a:r>
            <a:r>
              <a:rPr lang="en-US" altLang="zh-CN" dirty="0"/>
              <a:t>HTTPS</a:t>
            </a:r>
            <a:r>
              <a:rPr lang="zh-CN" altLang="zh-CN" dirty="0"/>
              <a:t>的数据包了，如图</a:t>
            </a:r>
            <a:r>
              <a:rPr lang="en-US" altLang="zh-CN" dirty="0"/>
              <a:t>9-51</a:t>
            </a:r>
            <a:r>
              <a:rPr lang="zh-CN" altLang="zh-CN" dirty="0"/>
              <a:t>所示。</a:t>
            </a:r>
          </a:p>
          <a:p>
            <a:endParaRPr lang="zh-CN" altLang="en-US" dirty="0"/>
          </a:p>
        </p:txBody>
      </p:sp>
    </p:spTree>
    <p:extLst>
      <p:ext uri="{BB962C8B-B14F-4D97-AF65-F5344CB8AC3E}">
        <p14:creationId xmlns:p14="http://schemas.microsoft.com/office/powerpoint/2010/main" val="368064916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2" name="图片 51" descr="../../Library/Containers/com.tencent.xinWeChat/Data/Library/Application%20Support/com.tencent.xinWeChat/2.0b4.0.9/58753b58c88c5b7de258553e475d61d6/Message/MessageTemp/9e20f478899dc29eb19741386f9343c8/Image/231504014022_.pic_hd.jpg"/>
          <p:cNvPicPr>
            <a:picLocks noChangeAspect="1" noChangeArrowheads="1"/>
          </p:cNvPicPr>
          <p:nvPr/>
        </p:nvPicPr>
        <p:blipFill>
          <a:blip r:embed="rId2">
            <a:extLst>
              <a:ext uri="{28A0092B-C50C-407E-A947-70E740481C1C}">
                <a14:useLocalDpi xmlns:a14="http://schemas.microsoft.com/office/drawing/2010/main" val="0"/>
              </a:ext>
            </a:extLst>
          </a:blip>
          <a:srcRect b="6680"/>
          <a:stretch>
            <a:fillRect/>
          </a:stretch>
        </p:blipFill>
        <p:spPr bwMode="auto">
          <a:xfrm>
            <a:off x="2177662" y="1879960"/>
            <a:ext cx="2282825" cy="37907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083" name="图片 5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71838" y="1951184"/>
            <a:ext cx="4811752" cy="3818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312234" y="5868777"/>
            <a:ext cx="11206975" cy="369332"/>
          </a:xfrm>
          <a:prstGeom prst="rect">
            <a:avLst/>
          </a:prstGeom>
        </p:spPr>
        <p:txBody>
          <a:bodyPr wrap="square">
            <a:spAutoFit/>
          </a:bodyPr>
          <a:lstStyle/>
          <a:p>
            <a:pPr algn="ctr"/>
            <a:r>
              <a:rPr lang="zh-CN" altLang="zh-CN" b="1" kern="100" dirty="0">
                <a:latin typeface="Times New Roman" panose="02020603050405020304" pitchFamily="18" charset="0"/>
                <a:ea typeface="方正书宋简体"/>
                <a:cs typeface="Times New Roman" panose="02020603050405020304" pitchFamily="18" charset="0"/>
              </a:rPr>
              <a:t>图</a:t>
            </a:r>
            <a:r>
              <a:rPr lang="en-US" altLang="zh-CN" b="1" kern="100" dirty="0">
                <a:latin typeface="Times New Roman" panose="02020603050405020304" pitchFamily="18" charset="0"/>
                <a:ea typeface="方正书宋简体"/>
              </a:rPr>
              <a:t>9-</a:t>
            </a:r>
            <a:r>
              <a:rPr lang="en-US" altLang="zh-CN" b="1" kern="100" dirty="0">
                <a:latin typeface="Times New Roman" panose="02020603050405020304" pitchFamily="18" charset="0"/>
              </a:rPr>
              <a:t>50  </a:t>
            </a:r>
            <a:r>
              <a:rPr lang="zh-CN" altLang="zh-CN" b="1" kern="100" dirty="0">
                <a:latin typeface="Times New Roman" panose="02020603050405020304" pitchFamily="18" charset="0"/>
                <a:ea typeface="方正书宋简体"/>
                <a:cs typeface="Times New Roman" panose="02020603050405020304" pitchFamily="18" charset="0"/>
              </a:rPr>
              <a:t>在手机中打开</a:t>
            </a:r>
            <a:r>
              <a:rPr lang="en-US" altLang="zh-CN" b="1" kern="100" dirty="0" err="1">
                <a:latin typeface="Times New Roman" panose="02020603050405020304" pitchFamily="18" charset="0"/>
                <a:ea typeface="方正书宋简体"/>
              </a:rPr>
              <a:t>mitmproxy</a:t>
            </a:r>
            <a:r>
              <a:rPr lang="zh-CN" altLang="zh-CN" b="1" kern="100" dirty="0">
                <a:latin typeface="Times New Roman" panose="02020603050405020304" pitchFamily="18" charset="0"/>
                <a:ea typeface="方正书宋简体"/>
                <a:cs typeface="Times New Roman" panose="02020603050405020304" pitchFamily="18" charset="0"/>
              </a:rPr>
              <a:t>的证书下载页面</a:t>
            </a:r>
            <a:r>
              <a:rPr lang="en-US" altLang="zh-CN" b="1" kern="100" dirty="0">
                <a:latin typeface="Times New Roman" panose="02020603050405020304" pitchFamily="18" charset="0"/>
                <a:ea typeface="方正书宋简体"/>
              </a:rPr>
              <a:t>            </a:t>
            </a:r>
            <a:r>
              <a:rPr lang="zh-CN" altLang="zh-CN" b="1" kern="100" dirty="0">
                <a:latin typeface="Times New Roman" panose="02020603050405020304" pitchFamily="18" charset="0"/>
                <a:ea typeface="方正书宋简体"/>
                <a:cs typeface="Times New Roman" panose="02020603050405020304" pitchFamily="18" charset="0"/>
              </a:rPr>
              <a:t>图</a:t>
            </a:r>
            <a:r>
              <a:rPr lang="en-US" altLang="zh-CN" b="1" kern="100" dirty="0">
                <a:latin typeface="Times New Roman" panose="02020603050405020304" pitchFamily="18" charset="0"/>
                <a:ea typeface="方正书宋简体"/>
              </a:rPr>
              <a:t>9-5</a:t>
            </a:r>
            <a:r>
              <a:rPr lang="en-US" altLang="zh-CN" b="1" kern="100" dirty="0">
                <a:latin typeface="Times New Roman" panose="02020603050405020304" pitchFamily="18" charset="0"/>
              </a:rPr>
              <a:t>1  </a:t>
            </a:r>
            <a:r>
              <a:rPr lang="zh-CN" altLang="zh-CN" b="1" kern="100" dirty="0">
                <a:latin typeface="Times New Roman" panose="02020603050405020304" pitchFamily="18" charset="0"/>
                <a:ea typeface="方正书宋简体"/>
                <a:cs typeface="Times New Roman" panose="02020603050405020304" pitchFamily="18" charset="0"/>
              </a:rPr>
              <a:t>在</a:t>
            </a:r>
            <a:r>
              <a:rPr lang="en-US" altLang="zh-CN" b="1" kern="100" dirty="0" err="1">
                <a:latin typeface="Times New Roman" panose="02020603050405020304" pitchFamily="18" charset="0"/>
                <a:ea typeface="方正书宋简体"/>
              </a:rPr>
              <a:t>mitmproxy</a:t>
            </a:r>
            <a:r>
              <a:rPr lang="zh-CN" altLang="zh-CN" b="1" kern="100" dirty="0">
                <a:latin typeface="Times New Roman" panose="02020603050405020304" pitchFamily="18" charset="0"/>
                <a:ea typeface="方正书宋简体"/>
                <a:cs typeface="Times New Roman" panose="02020603050405020304" pitchFamily="18" charset="0"/>
              </a:rPr>
              <a:t>中截获</a:t>
            </a:r>
            <a:r>
              <a:rPr lang="en-US" altLang="zh-CN" b="1" kern="100" dirty="0">
                <a:latin typeface="Times New Roman" panose="02020603050405020304" pitchFamily="18" charset="0"/>
                <a:ea typeface="方正书宋简体"/>
              </a:rPr>
              <a:t>HTTPS</a:t>
            </a:r>
            <a:r>
              <a:rPr lang="zh-CN" altLang="zh-CN" b="1" kern="100" dirty="0">
                <a:latin typeface="Times New Roman" panose="02020603050405020304" pitchFamily="18" charset="0"/>
                <a:ea typeface="方正书宋简体"/>
                <a:cs typeface="Times New Roman" panose="02020603050405020304" pitchFamily="18" charset="0"/>
              </a:rPr>
              <a:t>数据包</a:t>
            </a:r>
            <a:endParaRPr lang="zh-CN" altLang="en-US" b="1" dirty="0"/>
          </a:p>
        </p:txBody>
      </p:sp>
    </p:spTree>
    <p:extLst>
      <p:ext uri="{BB962C8B-B14F-4D97-AF65-F5344CB8AC3E}">
        <p14:creationId xmlns:p14="http://schemas.microsoft.com/office/powerpoint/2010/main" val="2874450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69073" y="1845734"/>
            <a:ext cx="10571356" cy="4023360"/>
          </a:xfrm>
        </p:spPr>
        <p:txBody>
          <a:bodyPr/>
          <a:lstStyle/>
          <a:p>
            <a:r>
              <a:rPr lang="en-US" altLang="zh-CN" dirty="0" smtClean="0"/>
              <a:t>         Charles</a:t>
            </a:r>
            <a:r>
              <a:rPr lang="zh-CN" altLang="zh-CN" dirty="0"/>
              <a:t>的下载和安装没有任何难点。在</a:t>
            </a:r>
            <a:r>
              <a:rPr lang="en-US" altLang="zh-CN" dirty="0"/>
              <a:t>Windows</a:t>
            </a:r>
            <a:r>
              <a:rPr lang="zh-CN" altLang="zh-CN" dirty="0"/>
              <a:t>系统中，直接双击安装文件进行安装即可，任何设置都不需要修改，同意许可协议以后，一直单击“</a:t>
            </a:r>
            <a:r>
              <a:rPr lang="en-US" altLang="zh-CN" dirty="0"/>
              <a:t>Next</a:t>
            </a:r>
            <a:r>
              <a:rPr lang="zh-CN" altLang="zh-CN" dirty="0"/>
              <a:t>”按钮直到安装完成；在</a:t>
            </a:r>
            <a:r>
              <a:rPr lang="en-US" altLang="zh-CN" dirty="0"/>
              <a:t>Mac OS</a:t>
            </a:r>
            <a:r>
              <a:rPr lang="zh-CN" altLang="zh-CN" dirty="0"/>
              <a:t>系统中双击下载下来的</a:t>
            </a:r>
            <a:r>
              <a:rPr lang="en-US" altLang="zh-CN" dirty="0"/>
              <a:t>.</a:t>
            </a:r>
            <a:r>
              <a:rPr lang="en-US" altLang="zh-CN" dirty="0" err="1"/>
              <a:t>dmg</a:t>
            </a:r>
            <a:r>
              <a:rPr lang="zh-CN" altLang="zh-CN" dirty="0"/>
              <a:t>文件，同意许可协议以后，把</a:t>
            </a:r>
            <a:r>
              <a:rPr lang="en-US" altLang="zh-CN" dirty="0"/>
              <a:t>Charles</a:t>
            </a:r>
            <a:r>
              <a:rPr lang="zh-CN" altLang="zh-CN" dirty="0"/>
              <a:t>的水瓶图标拖到</a:t>
            </a:r>
            <a:r>
              <a:rPr lang="en-US" altLang="zh-CN" dirty="0"/>
              <a:t>Application</a:t>
            </a:r>
            <a:r>
              <a:rPr lang="zh-CN" altLang="zh-CN" dirty="0"/>
              <a:t>这个文件夹里面即可，如图</a:t>
            </a:r>
            <a:r>
              <a:rPr lang="en-US" altLang="zh-CN" dirty="0"/>
              <a:t>9-1</a:t>
            </a:r>
            <a:r>
              <a:rPr lang="zh-CN" altLang="zh-CN" dirty="0"/>
              <a:t>所示。</a:t>
            </a:r>
          </a:p>
          <a:p>
            <a:endParaRPr lang="zh-CN" altLang="en-US" dirty="0"/>
          </a:p>
        </p:txBody>
      </p:sp>
      <p:pic>
        <p:nvPicPr>
          <p:cNvPr id="4" name="Picture 2" descr="C:\Program Files\Microsoft Office\MEDIA\CAGCAT10\j0297185.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00236" y="4332544"/>
            <a:ext cx="2376264" cy="18935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152349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lvl="0"/>
            <a:r>
              <a:rPr lang="en-US" altLang="zh-CN" sz="4000" dirty="0" bmk="_Toc500103497">
                <a:solidFill>
                  <a:srgbClr val="7030A0"/>
                </a:solidFill>
                <a:latin typeface="黑体" panose="02010609060101010101" pitchFamily="49" charset="-122"/>
                <a:ea typeface="黑体" panose="02010609060101010101" pitchFamily="49" charset="-122"/>
                <a:cs typeface="+mn-cs"/>
              </a:rPr>
              <a:t>9.2.3  </a:t>
            </a:r>
            <a:r>
              <a:rPr lang="zh-CN" altLang="en-US" sz="4000" dirty="0" bmk="_Toc500103497">
                <a:solidFill>
                  <a:srgbClr val="7030A0"/>
                </a:solidFill>
                <a:latin typeface="黑体" panose="02010609060101010101" pitchFamily="49" charset="-122"/>
                <a:ea typeface="黑体" panose="02010609060101010101" pitchFamily="49" charset="-122"/>
                <a:cs typeface="+mn-cs"/>
              </a:rPr>
              <a:t>使用</a:t>
            </a:r>
            <a:r>
              <a:rPr lang="en-US" altLang="zh-CN" sz="4000" dirty="0" bmk="_Toc500103497">
                <a:solidFill>
                  <a:srgbClr val="7030A0"/>
                </a:solidFill>
                <a:latin typeface="黑体" panose="02010609060101010101" pitchFamily="49" charset="-122"/>
                <a:ea typeface="黑体" panose="02010609060101010101" pitchFamily="49" charset="-122"/>
                <a:cs typeface="+mn-cs"/>
              </a:rPr>
              <a:t>Python</a:t>
            </a:r>
            <a:r>
              <a:rPr lang="zh-CN" altLang="en-US" sz="4000" dirty="0" bmk="_Toc500103497">
                <a:solidFill>
                  <a:srgbClr val="7030A0"/>
                </a:solidFill>
                <a:latin typeface="黑体" panose="02010609060101010101" pitchFamily="49" charset="-122"/>
                <a:ea typeface="黑体" panose="02010609060101010101" pitchFamily="49" charset="-122"/>
                <a:cs typeface="+mn-cs"/>
              </a:rPr>
              <a:t>定制</a:t>
            </a:r>
            <a:r>
              <a:rPr lang="en-US" altLang="zh-CN" sz="4000" dirty="0" err="1" bmk="_Toc500103497">
                <a:solidFill>
                  <a:srgbClr val="7030A0"/>
                </a:solidFill>
                <a:latin typeface="黑体" panose="02010609060101010101" pitchFamily="49" charset="-122"/>
                <a:ea typeface="黑体" panose="02010609060101010101" pitchFamily="49" charset="-122"/>
                <a:cs typeface="+mn-cs"/>
              </a:rPr>
              <a:t>mitmproxy</a:t>
            </a:r>
            <a:endParaRPr lang="zh-CN" altLang="en-US" sz="4000" dirty="0" bmk="_Toc500103493">
              <a:solidFill>
                <a:srgbClr val="7030A0"/>
              </a:solidFill>
              <a:latin typeface="黑体" panose="02010609060101010101" pitchFamily="49" charset="-122"/>
              <a:ea typeface="黑体" panose="02010609060101010101" pitchFamily="49" charset="-122"/>
              <a:cs typeface="+mn-cs"/>
            </a:endParaRPr>
          </a:p>
        </p:txBody>
      </p:sp>
      <p:sp>
        <p:nvSpPr>
          <p:cNvPr id="4" name="Rectangle 1"/>
          <p:cNvSpPr>
            <a:spLocks noGrp="1" noChangeArrowheads="1"/>
          </p:cNvSpPr>
          <p:nvPr>
            <p:ph idx="1"/>
          </p:nvPr>
        </p:nvSpPr>
        <p:spPr bwMode="auto">
          <a:xfrm>
            <a:off x="937817" y="1738001"/>
            <a:ext cx="10377325"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2286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228600" algn="l" defTabSz="914400" rtl="0" eaLnBrk="0" fontAlgn="base" latinLnBrk="0" hangingPunct="0">
              <a:lnSpc>
                <a:spcPct val="100000"/>
              </a:lnSpc>
              <a:spcBef>
                <a:spcPct val="0"/>
              </a:spcBef>
              <a:spcAft>
                <a:spcPct val="0"/>
              </a:spcAft>
              <a:buClrTx/>
              <a:buSzTx/>
              <a:buFontTx/>
              <a:buNone/>
              <a:tabLst/>
            </a:pP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      </a:t>
            </a:r>
            <a:r>
              <a:rPr kumimoji="0" lang="en-US" altLang="zh-CN" i="0" u="none" strike="noStrike" cap="none" normalizeH="0" baseline="0" dirty="0" err="1"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mitmproxy</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的强大之处在于它还自带一个</a:t>
            </a:r>
            <a:r>
              <a:rPr kumimoji="0" lang="en-US" altLang="zh-CN" i="0" u="none" strike="noStrike" cap="none" normalizeH="0" baseline="0" dirty="0" err="1"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mitmdump</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命令。这个命令可以用来运行符合一定规则的</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Python</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脚本，并在</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Python</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脚本里面直接操作</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HTTP</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和</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HTTPS</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的请求，以及返回的数据包。</a:t>
            </a:r>
            <a:endParaRPr kumimoji="0" lang="zh-CN" altLang="en-US" i="0" u="none" strike="noStrike" cap="none" normalizeH="0" baseline="0" dirty="0" smtClean="0">
              <a:ln>
                <a:noFill/>
              </a:ln>
              <a:solidFill>
                <a:schemeClr val="tx1"/>
              </a:solidFill>
              <a:effectLst/>
            </a:endParaRPr>
          </a:p>
          <a:p>
            <a:pPr marL="0" marR="0" lvl="0" indent="228600" algn="l" defTabSz="914400" rtl="0" eaLnBrk="0" fontAlgn="base" latinLnBrk="0" hangingPunct="0">
              <a:lnSpc>
                <a:spcPct val="100000"/>
              </a:lnSpc>
              <a:spcBef>
                <a:spcPct val="0"/>
              </a:spcBef>
              <a:spcAft>
                <a:spcPct val="0"/>
              </a:spcAft>
              <a:buClrTx/>
              <a:buSzTx/>
              <a:buFontTx/>
              <a:buNone/>
              <a:tabLst/>
            </a:pP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      为了自动化地监控网站或者手机发出的请求头部信息和</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Body</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信息，并接收网站返回的头部信息和</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Body</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信息，就需要掌握如何在</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Python</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脚本中获得请求和返回的数据包。</a:t>
            </a:r>
            <a:endParaRPr kumimoji="0" lang="zh-CN" altLang="en-US" i="0" u="none" strike="noStrike" cap="none" normalizeH="0" baseline="0" dirty="0" smtClean="0">
              <a:ln>
                <a:noFill/>
              </a:ln>
              <a:solidFill>
                <a:schemeClr val="tx1"/>
              </a:solidFill>
              <a:effectLst/>
            </a:endParaRPr>
          </a:p>
        </p:txBody>
      </p:sp>
      <p:pic>
        <p:nvPicPr>
          <p:cNvPr id="5" name="Picture 2" descr="C:\Program Files\Microsoft Office\MEDIA\CAGCAT10\j0299125.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055657" y="4265336"/>
            <a:ext cx="1100023" cy="18050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342727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lnSpcReduction="10000"/>
          </a:bodyPr>
          <a:lstStyle/>
          <a:p>
            <a:r>
              <a:rPr lang="en-US" altLang="zh-CN" dirty="0">
                <a:solidFill>
                  <a:srgbClr val="C00000"/>
                </a:solidFill>
              </a:rPr>
              <a:t>1</a:t>
            </a:r>
            <a:r>
              <a:rPr lang="zh-CN" altLang="zh-CN" dirty="0">
                <a:solidFill>
                  <a:srgbClr val="C00000"/>
                </a:solidFill>
              </a:rPr>
              <a:t>．请求数据包</a:t>
            </a:r>
          </a:p>
          <a:p>
            <a:r>
              <a:rPr lang="en-US" altLang="zh-CN" dirty="0" smtClean="0"/>
              <a:t>         </a:t>
            </a:r>
            <a:r>
              <a:rPr lang="zh-CN" altLang="zh-CN" dirty="0" smtClean="0"/>
              <a:t>创建</a:t>
            </a:r>
            <a:r>
              <a:rPr lang="zh-CN" altLang="zh-CN" dirty="0"/>
              <a:t>一个</a:t>
            </a:r>
            <a:r>
              <a:rPr lang="en-US" altLang="zh-CN" dirty="0"/>
              <a:t>parse_request.py</a:t>
            </a:r>
            <a:r>
              <a:rPr lang="zh-CN" altLang="zh-CN" dirty="0"/>
              <a:t>文件，其文件内容只有两行代码：</a:t>
            </a:r>
          </a:p>
          <a:p>
            <a:r>
              <a:rPr lang="en-US" altLang="zh-CN" dirty="0" err="1">
                <a:solidFill>
                  <a:srgbClr val="0070C0"/>
                </a:solidFill>
              </a:rPr>
              <a:t>def</a:t>
            </a:r>
            <a:r>
              <a:rPr lang="en-US" altLang="zh-CN" dirty="0">
                <a:solidFill>
                  <a:srgbClr val="0070C0"/>
                </a:solidFill>
              </a:rPr>
              <a:t> request(flow):</a:t>
            </a:r>
            <a:endParaRPr lang="zh-CN" altLang="zh-CN" dirty="0">
              <a:solidFill>
                <a:srgbClr val="0070C0"/>
              </a:solidFill>
            </a:endParaRPr>
          </a:p>
          <a:p>
            <a:r>
              <a:rPr lang="en-US" altLang="zh-CN" dirty="0">
                <a:solidFill>
                  <a:srgbClr val="0070C0"/>
                </a:solidFill>
              </a:rPr>
              <a:t>   print(</a:t>
            </a:r>
            <a:r>
              <a:rPr lang="en-US" altLang="zh-CN" dirty="0" err="1">
                <a:solidFill>
                  <a:srgbClr val="0070C0"/>
                </a:solidFill>
              </a:rPr>
              <a:t>flow.request.headers</a:t>
            </a:r>
            <a:r>
              <a:rPr lang="en-US" altLang="zh-CN" dirty="0">
                <a:solidFill>
                  <a:srgbClr val="0070C0"/>
                </a:solidFill>
              </a:rPr>
              <a:t>)</a:t>
            </a:r>
            <a:endParaRPr lang="zh-CN" altLang="zh-CN" dirty="0">
              <a:solidFill>
                <a:srgbClr val="0070C0"/>
              </a:solidFill>
            </a:endParaRPr>
          </a:p>
          <a:p>
            <a:r>
              <a:rPr lang="en-US" altLang="zh-CN" dirty="0" smtClean="0"/>
              <a:t>         </a:t>
            </a:r>
            <a:r>
              <a:rPr lang="zh-CN" altLang="zh-CN" dirty="0" smtClean="0"/>
              <a:t>在</a:t>
            </a:r>
            <a:r>
              <a:rPr lang="zh-CN" altLang="zh-CN" dirty="0"/>
              <a:t>命令行下执行命令：</a:t>
            </a:r>
          </a:p>
          <a:p>
            <a:r>
              <a:rPr lang="en-US" altLang="zh-CN" dirty="0" err="1">
                <a:solidFill>
                  <a:srgbClr val="0070C0"/>
                </a:solidFill>
              </a:rPr>
              <a:t>mitmdump</a:t>
            </a:r>
            <a:r>
              <a:rPr lang="en-US" altLang="zh-CN" dirty="0">
                <a:solidFill>
                  <a:srgbClr val="0070C0"/>
                </a:solidFill>
              </a:rPr>
              <a:t> -s parse_request.py</a:t>
            </a:r>
            <a:endParaRPr lang="zh-CN" altLang="zh-CN" dirty="0">
              <a:solidFill>
                <a:srgbClr val="0070C0"/>
              </a:solidFill>
            </a:endParaRPr>
          </a:p>
          <a:p>
            <a:r>
              <a:rPr lang="en-US" altLang="zh-CN" dirty="0" smtClean="0"/>
              <a:t>         </a:t>
            </a:r>
            <a:r>
              <a:rPr lang="zh-CN" altLang="zh-CN" dirty="0" smtClean="0"/>
              <a:t>运行</a:t>
            </a:r>
            <a:r>
              <a:rPr lang="zh-CN" altLang="zh-CN" dirty="0"/>
              <a:t>命令以后，在手机上打开一个</a:t>
            </a:r>
            <a:r>
              <a:rPr lang="en-US" altLang="zh-CN" dirty="0"/>
              <a:t>App</a:t>
            </a:r>
            <a:r>
              <a:rPr lang="zh-CN" altLang="zh-CN" dirty="0"/>
              <a:t>，可以看到这个</a:t>
            </a:r>
            <a:r>
              <a:rPr lang="en-US" altLang="zh-CN" dirty="0"/>
              <a:t>App</a:t>
            </a:r>
            <a:r>
              <a:rPr lang="zh-CN" altLang="zh-CN" dirty="0"/>
              <a:t>请求的头部信息已经出现在终端窗口中，如图</a:t>
            </a:r>
            <a:r>
              <a:rPr lang="en-US" altLang="zh-CN" dirty="0"/>
              <a:t>9-52</a:t>
            </a:r>
            <a:r>
              <a:rPr lang="zh-CN" altLang="zh-CN" dirty="0"/>
              <a:t>所示。</a:t>
            </a:r>
          </a:p>
          <a:p>
            <a:endParaRPr lang="zh-CN" altLang="en-US" dirty="0"/>
          </a:p>
        </p:txBody>
      </p:sp>
    </p:spTree>
    <p:extLst>
      <p:ext uri="{BB962C8B-B14F-4D97-AF65-F5344CB8AC3E}">
        <p14:creationId xmlns:p14="http://schemas.microsoft.com/office/powerpoint/2010/main" val="53734914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0" name="图片 5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27321" y="1921185"/>
            <a:ext cx="4714577" cy="37123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3872405" y="5898325"/>
            <a:ext cx="4469493" cy="369332"/>
          </a:xfrm>
          <a:prstGeom prst="rect">
            <a:avLst/>
          </a:prstGeom>
        </p:spPr>
        <p:txBody>
          <a:bodyPr wrap="none">
            <a:spAutoFit/>
          </a:bodyPr>
          <a:lstStyle/>
          <a:p>
            <a:r>
              <a:rPr lang="zh-CN" altLang="zh-CN" b="1" kern="100" dirty="0">
                <a:latin typeface="Times New Roman" panose="02020603050405020304" pitchFamily="18" charset="0"/>
                <a:ea typeface="方正书宋简体"/>
                <a:cs typeface="Times New Roman" panose="02020603050405020304" pitchFamily="18" charset="0"/>
              </a:rPr>
              <a:t>图</a:t>
            </a:r>
            <a:r>
              <a:rPr lang="en-US" altLang="zh-CN" b="1" kern="100" dirty="0">
                <a:latin typeface="Times New Roman" panose="02020603050405020304" pitchFamily="18" charset="0"/>
                <a:ea typeface="方正书宋简体"/>
              </a:rPr>
              <a:t>9-52  </a:t>
            </a:r>
            <a:r>
              <a:rPr lang="zh-CN" altLang="zh-CN" b="1" kern="100" dirty="0">
                <a:latin typeface="Times New Roman" panose="02020603050405020304" pitchFamily="18" charset="0"/>
                <a:ea typeface="方正书宋简体"/>
                <a:cs typeface="Times New Roman" panose="02020603050405020304" pitchFamily="18" charset="0"/>
              </a:rPr>
              <a:t>请求的头部信息出现在终端窗口中</a:t>
            </a:r>
            <a:r>
              <a:rPr lang="zh-CN" altLang="zh-CN" b="1" kern="100" dirty="0">
                <a:ea typeface="Times New Roman" panose="02020603050405020304" pitchFamily="18" charset="0"/>
              </a:rPr>
              <a:t> </a:t>
            </a:r>
            <a:endParaRPr lang="zh-CN" altLang="en-US" b="1" dirty="0"/>
          </a:p>
        </p:txBody>
      </p:sp>
    </p:spTree>
    <p:extLst>
      <p:ext uri="{BB962C8B-B14F-4D97-AF65-F5344CB8AC3E}">
        <p14:creationId xmlns:p14="http://schemas.microsoft.com/office/powerpoint/2010/main" val="29457955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097279" y="1845734"/>
            <a:ext cx="10723013" cy="4499310"/>
          </a:xfrm>
        </p:spPr>
        <p:txBody>
          <a:bodyPr>
            <a:noAutofit/>
          </a:bodyPr>
          <a:lstStyle/>
          <a:p>
            <a:r>
              <a:rPr lang="en-US" altLang="zh-CN" dirty="0" smtClean="0"/>
              <a:t>         </a:t>
            </a:r>
            <a:r>
              <a:rPr lang="zh-CN" altLang="zh-CN" dirty="0" smtClean="0"/>
              <a:t>当然</a:t>
            </a:r>
            <a:r>
              <a:rPr lang="zh-CN" altLang="zh-CN" dirty="0"/>
              <a:t>，除了显示头部信息以外，还可以查看请求的</a:t>
            </a:r>
            <a:r>
              <a:rPr lang="en-US" altLang="zh-CN" dirty="0"/>
              <a:t>Cookies</a:t>
            </a:r>
            <a:r>
              <a:rPr lang="zh-CN" altLang="zh-CN" dirty="0"/>
              <a:t>或者</a:t>
            </a:r>
            <a:r>
              <a:rPr lang="en-US" altLang="zh-CN" dirty="0"/>
              <a:t>Body</a:t>
            </a:r>
            <a:r>
              <a:rPr lang="zh-CN" altLang="zh-CN" dirty="0"/>
              <a:t>信息。修改</a:t>
            </a:r>
            <a:r>
              <a:rPr lang="en-US" altLang="zh-CN" dirty="0"/>
              <a:t>parse_request.py</a:t>
            </a:r>
            <a:r>
              <a:rPr lang="zh-CN" altLang="zh-CN" dirty="0"/>
              <a:t>：</a:t>
            </a:r>
          </a:p>
          <a:p>
            <a:r>
              <a:rPr lang="en-US" altLang="zh-CN" sz="2400" dirty="0" err="1">
                <a:solidFill>
                  <a:srgbClr val="0070C0"/>
                </a:solidFill>
              </a:rPr>
              <a:t>def</a:t>
            </a:r>
            <a:r>
              <a:rPr lang="en-US" altLang="zh-CN" sz="2400" dirty="0">
                <a:solidFill>
                  <a:srgbClr val="0070C0"/>
                </a:solidFill>
              </a:rPr>
              <a:t> request(flow): </a:t>
            </a:r>
            <a:endParaRPr lang="zh-CN" altLang="zh-CN" sz="2400" dirty="0">
              <a:solidFill>
                <a:srgbClr val="0070C0"/>
              </a:solidFill>
            </a:endParaRPr>
          </a:p>
          <a:p>
            <a:r>
              <a:rPr lang="en-US" altLang="zh-CN" sz="2400" dirty="0">
                <a:solidFill>
                  <a:srgbClr val="0070C0"/>
                </a:solidFill>
              </a:rPr>
              <a:t>   </a:t>
            </a:r>
            <a:r>
              <a:rPr lang="en-US" altLang="zh-CN" sz="2400" dirty="0" err="1">
                <a:solidFill>
                  <a:srgbClr val="0070C0"/>
                </a:solidFill>
              </a:rPr>
              <a:t>req</a:t>
            </a:r>
            <a:r>
              <a:rPr lang="en-US" altLang="zh-CN" sz="2400" dirty="0">
                <a:solidFill>
                  <a:srgbClr val="0070C0"/>
                </a:solidFill>
              </a:rPr>
              <a:t> = </a:t>
            </a:r>
            <a:r>
              <a:rPr lang="en-US" altLang="zh-CN" sz="2400" dirty="0" err="1">
                <a:solidFill>
                  <a:srgbClr val="0070C0"/>
                </a:solidFill>
              </a:rPr>
              <a:t>flow.request</a:t>
            </a:r>
            <a:endParaRPr lang="zh-CN" altLang="zh-CN" sz="2400" dirty="0">
              <a:solidFill>
                <a:srgbClr val="0070C0"/>
              </a:solidFill>
            </a:endParaRPr>
          </a:p>
          <a:p>
            <a:r>
              <a:rPr lang="en-US" altLang="zh-CN" sz="2400" dirty="0">
                <a:solidFill>
                  <a:srgbClr val="0070C0"/>
                </a:solidFill>
              </a:rPr>
              <a:t>   print(f'</a:t>
            </a:r>
            <a:r>
              <a:rPr lang="zh-CN" altLang="zh-CN" sz="2400" dirty="0">
                <a:solidFill>
                  <a:srgbClr val="0070C0"/>
                </a:solidFill>
              </a:rPr>
              <a:t>当前请求的</a:t>
            </a:r>
            <a:r>
              <a:rPr lang="en-US" altLang="zh-CN" sz="2400" dirty="0">
                <a:solidFill>
                  <a:srgbClr val="0070C0"/>
                </a:solidFill>
              </a:rPr>
              <a:t>URL</a:t>
            </a:r>
            <a:r>
              <a:rPr lang="zh-CN" altLang="zh-CN" sz="2400" dirty="0">
                <a:solidFill>
                  <a:srgbClr val="0070C0"/>
                </a:solidFill>
              </a:rPr>
              <a:t>为：</a:t>
            </a:r>
            <a:r>
              <a:rPr lang="en-US" altLang="zh-CN" sz="2400" dirty="0">
                <a:solidFill>
                  <a:srgbClr val="0070C0"/>
                </a:solidFill>
              </a:rPr>
              <a:t> {req.url}')</a:t>
            </a:r>
            <a:endParaRPr lang="zh-CN" altLang="zh-CN" sz="2400" dirty="0">
              <a:solidFill>
                <a:srgbClr val="0070C0"/>
              </a:solidFill>
            </a:endParaRPr>
          </a:p>
          <a:p>
            <a:r>
              <a:rPr lang="en-US" altLang="zh-CN" sz="2400" dirty="0">
                <a:solidFill>
                  <a:srgbClr val="0070C0"/>
                </a:solidFill>
              </a:rPr>
              <a:t>   print(f'</a:t>
            </a:r>
            <a:r>
              <a:rPr lang="zh-CN" altLang="zh-CN" sz="2400" dirty="0">
                <a:solidFill>
                  <a:srgbClr val="0070C0"/>
                </a:solidFill>
              </a:rPr>
              <a:t>当前的请求方式为：</a:t>
            </a:r>
            <a:r>
              <a:rPr lang="en-US" altLang="zh-CN" sz="2400" dirty="0">
                <a:solidFill>
                  <a:srgbClr val="0070C0"/>
                </a:solidFill>
              </a:rPr>
              <a:t> {</a:t>
            </a:r>
            <a:r>
              <a:rPr lang="en-US" altLang="zh-CN" sz="2400" dirty="0" err="1">
                <a:solidFill>
                  <a:srgbClr val="0070C0"/>
                </a:solidFill>
              </a:rPr>
              <a:t>req.method</a:t>
            </a:r>
            <a:r>
              <a:rPr lang="en-US" altLang="zh-CN" sz="2400" dirty="0">
                <a:solidFill>
                  <a:srgbClr val="0070C0"/>
                </a:solidFill>
              </a:rPr>
              <a:t>}')</a:t>
            </a:r>
            <a:endParaRPr lang="zh-CN" altLang="zh-CN" sz="2400" dirty="0">
              <a:solidFill>
                <a:srgbClr val="0070C0"/>
              </a:solidFill>
            </a:endParaRPr>
          </a:p>
          <a:p>
            <a:r>
              <a:rPr lang="en-US" altLang="zh-CN" sz="2400" dirty="0">
                <a:solidFill>
                  <a:srgbClr val="0070C0"/>
                </a:solidFill>
              </a:rPr>
              <a:t>   print(f'</a:t>
            </a:r>
            <a:r>
              <a:rPr lang="zh-CN" altLang="zh-CN" sz="2400" dirty="0">
                <a:solidFill>
                  <a:srgbClr val="0070C0"/>
                </a:solidFill>
              </a:rPr>
              <a:t>当前的</a:t>
            </a:r>
            <a:r>
              <a:rPr lang="en-US" altLang="zh-CN" sz="2400" dirty="0">
                <a:solidFill>
                  <a:srgbClr val="0070C0"/>
                </a:solidFill>
              </a:rPr>
              <a:t>Cookies</a:t>
            </a:r>
            <a:r>
              <a:rPr lang="zh-CN" altLang="zh-CN" sz="2400" dirty="0">
                <a:solidFill>
                  <a:srgbClr val="0070C0"/>
                </a:solidFill>
              </a:rPr>
              <a:t>为：</a:t>
            </a:r>
            <a:r>
              <a:rPr lang="en-US" altLang="zh-CN" sz="2400" dirty="0">
                <a:solidFill>
                  <a:srgbClr val="0070C0"/>
                </a:solidFill>
              </a:rPr>
              <a:t> {</a:t>
            </a:r>
            <a:r>
              <a:rPr lang="en-US" altLang="zh-CN" sz="2400" dirty="0" err="1">
                <a:solidFill>
                  <a:srgbClr val="0070C0"/>
                </a:solidFill>
              </a:rPr>
              <a:t>req.cookies</a:t>
            </a:r>
            <a:r>
              <a:rPr lang="en-US" altLang="zh-CN" sz="2400" dirty="0">
                <a:solidFill>
                  <a:srgbClr val="0070C0"/>
                </a:solidFill>
              </a:rPr>
              <a:t>}')</a:t>
            </a:r>
            <a:endParaRPr lang="zh-CN" altLang="zh-CN" sz="2400" dirty="0">
              <a:solidFill>
                <a:srgbClr val="0070C0"/>
              </a:solidFill>
            </a:endParaRPr>
          </a:p>
          <a:p>
            <a:r>
              <a:rPr lang="en-US" altLang="zh-CN" sz="2400" dirty="0">
                <a:solidFill>
                  <a:srgbClr val="0070C0"/>
                </a:solidFill>
              </a:rPr>
              <a:t>   print(f'</a:t>
            </a:r>
            <a:r>
              <a:rPr lang="zh-CN" altLang="zh-CN" sz="2400" dirty="0">
                <a:solidFill>
                  <a:srgbClr val="0070C0"/>
                </a:solidFill>
              </a:rPr>
              <a:t>请求的</a:t>
            </a:r>
            <a:r>
              <a:rPr lang="en-US" altLang="zh-CN" sz="2400" dirty="0">
                <a:solidFill>
                  <a:srgbClr val="0070C0"/>
                </a:solidFill>
              </a:rPr>
              <a:t>body</a:t>
            </a:r>
            <a:r>
              <a:rPr lang="zh-CN" altLang="zh-CN" sz="2400" dirty="0">
                <a:solidFill>
                  <a:srgbClr val="0070C0"/>
                </a:solidFill>
              </a:rPr>
              <a:t>为</a:t>
            </a:r>
            <a:r>
              <a:rPr lang="en-US" altLang="zh-CN" sz="2400" dirty="0">
                <a:solidFill>
                  <a:srgbClr val="0070C0"/>
                </a:solidFill>
              </a:rPr>
              <a:t>: {</a:t>
            </a:r>
            <a:r>
              <a:rPr lang="en-US" altLang="zh-CN" sz="2400" dirty="0" err="1">
                <a:solidFill>
                  <a:srgbClr val="0070C0"/>
                </a:solidFill>
              </a:rPr>
              <a:t>req.text</a:t>
            </a:r>
            <a:r>
              <a:rPr lang="en-US" altLang="zh-CN" sz="2400" dirty="0">
                <a:solidFill>
                  <a:srgbClr val="0070C0"/>
                </a:solidFill>
              </a:rPr>
              <a:t>}')</a:t>
            </a:r>
            <a:endParaRPr lang="zh-CN" altLang="zh-CN" dirty="0">
              <a:solidFill>
                <a:srgbClr val="0070C0"/>
              </a:solidFill>
            </a:endParaRPr>
          </a:p>
          <a:p>
            <a:r>
              <a:rPr lang="en-US" altLang="zh-CN" dirty="0" smtClean="0"/>
              <a:t>         </a:t>
            </a:r>
            <a:r>
              <a:rPr lang="zh-CN" altLang="zh-CN" dirty="0" smtClean="0"/>
              <a:t>运行</a:t>
            </a:r>
            <a:r>
              <a:rPr lang="zh-CN" altLang="zh-CN" dirty="0"/>
              <a:t>结果如图</a:t>
            </a:r>
            <a:r>
              <a:rPr lang="en-US" altLang="zh-CN" dirty="0"/>
              <a:t>9-53</a:t>
            </a:r>
            <a:r>
              <a:rPr lang="zh-CN" altLang="zh-CN" dirty="0"/>
              <a:t>所示。</a:t>
            </a:r>
          </a:p>
          <a:p>
            <a:endParaRPr lang="zh-CN" altLang="en-US" dirty="0"/>
          </a:p>
        </p:txBody>
      </p:sp>
    </p:spTree>
    <p:extLst>
      <p:ext uri="{BB962C8B-B14F-4D97-AF65-F5344CB8AC3E}">
        <p14:creationId xmlns:p14="http://schemas.microsoft.com/office/powerpoint/2010/main" val="418238701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4" name="图片 5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03765" y="1954639"/>
            <a:ext cx="4723353" cy="373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3947953" y="5909475"/>
            <a:ext cx="4834978" cy="369332"/>
          </a:xfrm>
          <a:prstGeom prst="rect">
            <a:avLst/>
          </a:prstGeom>
        </p:spPr>
        <p:txBody>
          <a:bodyPr wrap="none">
            <a:spAutoFit/>
          </a:bodyPr>
          <a:lstStyle/>
          <a:p>
            <a:r>
              <a:rPr lang="zh-CN" altLang="zh-CN" b="1" kern="100" dirty="0">
                <a:ea typeface="Times New Roman" panose="02020603050405020304" pitchFamily="18" charset="0"/>
              </a:rPr>
              <a:t> </a:t>
            </a:r>
            <a:r>
              <a:rPr lang="zh-CN" altLang="zh-CN" b="1" kern="100" dirty="0">
                <a:latin typeface="Times New Roman" panose="02020603050405020304" pitchFamily="18" charset="0"/>
                <a:ea typeface="方正书宋简体"/>
                <a:cs typeface="Times New Roman" panose="02020603050405020304" pitchFamily="18" charset="0"/>
              </a:rPr>
              <a:t>图</a:t>
            </a:r>
            <a:r>
              <a:rPr lang="en-US" altLang="zh-CN" b="1" kern="100" dirty="0">
                <a:latin typeface="Times New Roman" panose="02020603050405020304" pitchFamily="18" charset="0"/>
                <a:ea typeface="方正书宋简体"/>
              </a:rPr>
              <a:t>9-5</a:t>
            </a:r>
            <a:r>
              <a:rPr lang="en-US" altLang="zh-CN" b="1" kern="100" dirty="0">
                <a:latin typeface="Times New Roman" panose="02020603050405020304" pitchFamily="18" charset="0"/>
              </a:rPr>
              <a:t>3  </a:t>
            </a:r>
            <a:r>
              <a:rPr lang="zh-CN" altLang="zh-CN" b="1" kern="100" dirty="0">
                <a:latin typeface="Times New Roman" panose="02020603050405020304" pitchFamily="18" charset="0"/>
                <a:ea typeface="方正书宋简体"/>
                <a:cs typeface="Times New Roman" panose="02020603050405020304" pitchFamily="18" charset="0"/>
              </a:rPr>
              <a:t>显示请求的</a:t>
            </a:r>
            <a:r>
              <a:rPr lang="en-US" altLang="zh-CN" b="1" kern="100" dirty="0">
                <a:latin typeface="Times New Roman" panose="02020603050405020304" pitchFamily="18" charset="0"/>
                <a:ea typeface="方正书宋简体"/>
              </a:rPr>
              <a:t>Cookies</a:t>
            </a:r>
            <a:r>
              <a:rPr lang="zh-CN" altLang="zh-CN" b="1" kern="100" dirty="0">
                <a:latin typeface="Times New Roman" panose="02020603050405020304" pitchFamily="18" charset="0"/>
                <a:ea typeface="方正书宋简体"/>
                <a:cs typeface="Times New Roman" panose="02020603050405020304" pitchFamily="18" charset="0"/>
              </a:rPr>
              <a:t>和</a:t>
            </a:r>
            <a:r>
              <a:rPr lang="en-US" altLang="zh-CN" b="1" kern="100" dirty="0">
                <a:latin typeface="Times New Roman" panose="02020603050405020304" pitchFamily="18" charset="0"/>
                <a:ea typeface="方正书宋简体"/>
              </a:rPr>
              <a:t>body</a:t>
            </a:r>
            <a:r>
              <a:rPr lang="zh-CN" altLang="zh-CN" b="1" kern="100" dirty="0">
                <a:latin typeface="Times New Roman" panose="02020603050405020304" pitchFamily="18" charset="0"/>
                <a:ea typeface="方正书宋简体"/>
                <a:cs typeface="Times New Roman" panose="02020603050405020304" pitchFamily="18" charset="0"/>
              </a:rPr>
              <a:t>的运行结果</a:t>
            </a:r>
            <a:endParaRPr lang="zh-CN" altLang="en-US" b="1" dirty="0"/>
          </a:p>
        </p:txBody>
      </p:sp>
    </p:spTree>
    <p:extLst>
      <p:ext uri="{BB962C8B-B14F-4D97-AF65-F5344CB8AC3E}">
        <p14:creationId xmlns:p14="http://schemas.microsoft.com/office/powerpoint/2010/main" val="135091151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lnSpcReduction="10000"/>
          </a:bodyPr>
          <a:lstStyle/>
          <a:p>
            <a:r>
              <a:rPr lang="en-US" altLang="zh-CN" dirty="0">
                <a:solidFill>
                  <a:srgbClr val="C00000"/>
                </a:solidFill>
              </a:rPr>
              <a:t>2</a:t>
            </a:r>
            <a:r>
              <a:rPr lang="zh-CN" altLang="zh-CN" dirty="0">
                <a:solidFill>
                  <a:srgbClr val="C00000"/>
                </a:solidFill>
              </a:rPr>
              <a:t>．返回数据包</a:t>
            </a:r>
          </a:p>
          <a:p>
            <a:r>
              <a:rPr lang="en-US" altLang="zh-CN" dirty="0" smtClean="0"/>
              <a:t>         </a:t>
            </a:r>
            <a:r>
              <a:rPr lang="zh-CN" altLang="zh-CN" dirty="0" smtClean="0"/>
              <a:t>对于</a:t>
            </a:r>
            <a:r>
              <a:rPr lang="zh-CN" altLang="zh-CN" dirty="0"/>
              <a:t>网站返回的数据包，可以再实现一个</a:t>
            </a:r>
            <a:r>
              <a:rPr lang="en-US" altLang="zh-CN" dirty="0"/>
              <a:t>response()</a:t>
            </a:r>
            <a:r>
              <a:rPr lang="zh-CN" altLang="zh-CN" dirty="0"/>
              <a:t>函数。创建一个</a:t>
            </a:r>
            <a:r>
              <a:rPr lang="en-US" altLang="zh-CN" dirty="0"/>
              <a:t>parse_response.py</a:t>
            </a:r>
            <a:r>
              <a:rPr lang="zh-CN" altLang="zh-CN" dirty="0"/>
              <a:t>文件，其内容如下：</a:t>
            </a:r>
          </a:p>
          <a:p>
            <a:r>
              <a:rPr lang="zh-CN" altLang="zh-CN" dirty="0">
                <a:solidFill>
                  <a:srgbClr val="0070C0"/>
                </a:solidFill>
              </a:rPr>
              <a:t>import json</a:t>
            </a:r>
          </a:p>
          <a:p>
            <a:r>
              <a:rPr lang="en-US" altLang="zh-CN" dirty="0" err="1">
                <a:solidFill>
                  <a:srgbClr val="0070C0"/>
                </a:solidFill>
              </a:rPr>
              <a:t>def</a:t>
            </a:r>
            <a:r>
              <a:rPr lang="en-US" altLang="zh-CN" dirty="0">
                <a:solidFill>
                  <a:srgbClr val="0070C0"/>
                </a:solidFill>
              </a:rPr>
              <a:t> response(flow):</a:t>
            </a:r>
            <a:endParaRPr lang="zh-CN" altLang="zh-CN" dirty="0">
              <a:solidFill>
                <a:srgbClr val="0070C0"/>
              </a:solidFill>
            </a:endParaRPr>
          </a:p>
          <a:p>
            <a:r>
              <a:rPr lang="en-US" altLang="zh-CN" dirty="0">
                <a:solidFill>
                  <a:srgbClr val="0070C0"/>
                </a:solidFill>
              </a:rPr>
              <a:t>    </a:t>
            </a:r>
            <a:r>
              <a:rPr lang="en-US" altLang="zh-CN" dirty="0" err="1">
                <a:solidFill>
                  <a:srgbClr val="0070C0"/>
                </a:solidFill>
              </a:rPr>
              <a:t>resp</a:t>
            </a:r>
            <a:r>
              <a:rPr lang="en-US" altLang="zh-CN" dirty="0">
                <a:solidFill>
                  <a:srgbClr val="0070C0"/>
                </a:solidFill>
              </a:rPr>
              <a:t> = </a:t>
            </a:r>
            <a:r>
              <a:rPr lang="en-US" altLang="zh-CN" dirty="0" err="1">
                <a:solidFill>
                  <a:srgbClr val="0070C0"/>
                </a:solidFill>
              </a:rPr>
              <a:t>flow.response</a:t>
            </a:r>
            <a:endParaRPr lang="zh-CN" altLang="zh-CN" dirty="0">
              <a:solidFill>
                <a:srgbClr val="0070C0"/>
              </a:solidFill>
            </a:endParaRPr>
          </a:p>
          <a:p>
            <a:r>
              <a:rPr lang="en-US" altLang="zh-CN" dirty="0">
                <a:solidFill>
                  <a:srgbClr val="0070C0"/>
                </a:solidFill>
              </a:rPr>
              <a:t>    </a:t>
            </a:r>
            <a:r>
              <a:rPr lang="zh-CN" altLang="zh-CN" dirty="0">
                <a:solidFill>
                  <a:srgbClr val="0070C0"/>
                </a:solidFill>
              </a:rPr>
              <a:t>print(f'返回的头部为：{resp.headers}')</a:t>
            </a:r>
          </a:p>
          <a:p>
            <a:r>
              <a:rPr lang="en-US" altLang="zh-CN" dirty="0">
                <a:solidFill>
                  <a:srgbClr val="0070C0"/>
                </a:solidFill>
              </a:rPr>
              <a:t>    </a:t>
            </a:r>
            <a:r>
              <a:rPr lang="zh-CN" altLang="zh-CN" dirty="0">
                <a:solidFill>
                  <a:srgbClr val="0070C0"/>
                </a:solidFill>
              </a:rPr>
              <a:t>print(f'返回的body为：{json.loads(resp.content)}')</a:t>
            </a:r>
          </a:p>
          <a:p>
            <a:endParaRPr lang="zh-CN" altLang="en-US" dirty="0">
              <a:solidFill>
                <a:srgbClr val="0070C0"/>
              </a:solidFill>
            </a:endParaRPr>
          </a:p>
        </p:txBody>
      </p:sp>
    </p:spTree>
    <p:extLst>
      <p:ext uri="{BB962C8B-B14F-4D97-AF65-F5344CB8AC3E}">
        <p14:creationId xmlns:p14="http://schemas.microsoft.com/office/powerpoint/2010/main" val="190221056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lnSpcReduction="10000"/>
          </a:bodyPr>
          <a:lstStyle/>
          <a:p>
            <a:r>
              <a:rPr lang="en-US" altLang="zh-CN" dirty="0" smtClean="0"/>
              <a:t>         </a:t>
            </a:r>
            <a:r>
              <a:rPr lang="zh-CN" altLang="zh-CN" dirty="0" smtClean="0"/>
              <a:t>如果</a:t>
            </a:r>
            <a:r>
              <a:rPr lang="zh-CN" altLang="zh-CN" dirty="0"/>
              <a:t>网站返回的</a:t>
            </a:r>
            <a:r>
              <a:rPr lang="en-US" altLang="zh-CN" dirty="0"/>
              <a:t>body</a:t>
            </a:r>
            <a:r>
              <a:rPr lang="zh-CN" altLang="zh-CN" dirty="0"/>
              <a:t>正好是</a:t>
            </a:r>
            <a:r>
              <a:rPr lang="en-US" altLang="zh-CN" dirty="0"/>
              <a:t>JSON</a:t>
            </a:r>
            <a:r>
              <a:rPr lang="zh-CN" altLang="zh-CN" dirty="0"/>
              <a:t>格式的字符串，那么就可以使用</a:t>
            </a:r>
            <a:r>
              <a:rPr lang="en-US" altLang="zh-CN" dirty="0"/>
              <a:t>Python</a:t>
            </a:r>
            <a:r>
              <a:rPr lang="zh-CN" altLang="zh-CN" dirty="0"/>
              <a:t>的</a:t>
            </a:r>
            <a:r>
              <a:rPr lang="en-US" altLang="zh-CN" dirty="0"/>
              <a:t>JSON</a:t>
            </a:r>
            <a:r>
              <a:rPr lang="zh-CN" altLang="zh-CN" dirty="0"/>
              <a:t>模块来解析。当然，由于这个函数要处理所有的网络返回的数据包，对返回内容不是</a:t>
            </a:r>
            <a:r>
              <a:rPr lang="en-US" altLang="zh-CN" dirty="0"/>
              <a:t>JSON</a:t>
            </a:r>
            <a:r>
              <a:rPr lang="zh-CN" altLang="zh-CN" dirty="0"/>
              <a:t>格式字符串的情况就会报错，如图</a:t>
            </a:r>
            <a:r>
              <a:rPr lang="en-US" altLang="zh-CN" dirty="0"/>
              <a:t>9-54</a:t>
            </a:r>
            <a:r>
              <a:rPr lang="zh-CN" altLang="zh-CN" dirty="0"/>
              <a:t>所示。</a:t>
            </a:r>
          </a:p>
          <a:p>
            <a:r>
              <a:rPr lang="en-US" altLang="zh-CN" dirty="0" smtClean="0"/>
              <a:t>         </a:t>
            </a:r>
            <a:r>
              <a:rPr lang="zh-CN" altLang="zh-CN" dirty="0" smtClean="0"/>
              <a:t>此时</a:t>
            </a:r>
            <a:r>
              <a:rPr lang="zh-CN" altLang="zh-CN" dirty="0"/>
              <a:t>，可以在</a:t>
            </a:r>
            <a:r>
              <a:rPr lang="en-US" altLang="zh-CN" dirty="0"/>
              <a:t>Python</a:t>
            </a:r>
            <a:r>
              <a:rPr lang="zh-CN" altLang="zh-CN" dirty="0"/>
              <a:t>脚本里面针对性地处理某个网站返回的数据</a:t>
            </a:r>
            <a:r>
              <a:rPr lang="zh-CN" altLang="zh-CN" dirty="0" smtClean="0"/>
              <a:t>。</a:t>
            </a:r>
            <a:r>
              <a:rPr lang="zh-CN" altLang="zh-CN" dirty="0"/>
              <a:t>这个时候，就把请求和返回内容放在一起，且函数名必须为“</a:t>
            </a:r>
            <a:r>
              <a:rPr lang="en-US" altLang="zh-CN" dirty="0"/>
              <a:t>response</a:t>
            </a:r>
            <a:r>
              <a:rPr lang="zh-CN" altLang="zh-CN" dirty="0"/>
              <a:t>”，代码如下：</a:t>
            </a:r>
          </a:p>
          <a:p>
            <a:r>
              <a:rPr lang="en-US" altLang="zh-CN" dirty="0" err="1">
                <a:solidFill>
                  <a:srgbClr val="0070C0"/>
                </a:solidFill>
              </a:rPr>
              <a:t>def</a:t>
            </a:r>
            <a:r>
              <a:rPr lang="en-US" altLang="zh-CN" dirty="0">
                <a:solidFill>
                  <a:srgbClr val="0070C0"/>
                </a:solidFill>
              </a:rPr>
              <a:t> response(flow):</a:t>
            </a:r>
            <a:endParaRPr lang="zh-CN" altLang="zh-CN" dirty="0">
              <a:solidFill>
                <a:srgbClr val="0070C0"/>
              </a:solidFill>
            </a:endParaRPr>
          </a:p>
          <a:p>
            <a:r>
              <a:rPr lang="en-US" altLang="zh-CN" dirty="0">
                <a:solidFill>
                  <a:srgbClr val="0070C0"/>
                </a:solidFill>
              </a:rPr>
              <a:t>    </a:t>
            </a:r>
            <a:r>
              <a:rPr lang="en-US" altLang="zh-CN" dirty="0" err="1">
                <a:solidFill>
                  <a:srgbClr val="0070C0"/>
                </a:solidFill>
              </a:rPr>
              <a:t>req</a:t>
            </a:r>
            <a:r>
              <a:rPr lang="en-US" altLang="zh-CN" dirty="0">
                <a:solidFill>
                  <a:srgbClr val="0070C0"/>
                </a:solidFill>
              </a:rPr>
              <a:t> = </a:t>
            </a:r>
            <a:r>
              <a:rPr lang="en-US" altLang="zh-CN" dirty="0" err="1">
                <a:solidFill>
                  <a:srgbClr val="0070C0"/>
                </a:solidFill>
              </a:rPr>
              <a:t>flow.request</a:t>
            </a:r>
            <a:endParaRPr lang="zh-CN" altLang="zh-CN" dirty="0">
              <a:solidFill>
                <a:srgbClr val="0070C0"/>
              </a:solidFill>
            </a:endParaRPr>
          </a:p>
          <a:p>
            <a:pPr marL="0" indent="0">
              <a:buNone/>
            </a:pPr>
            <a:endParaRPr lang="en-US" altLang="zh-CN" dirty="0" smtClean="0"/>
          </a:p>
        </p:txBody>
      </p:sp>
    </p:spTree>
    <p:extLst>
      <p:ext uri="{BB962C8B-B14F-4D97-AF65-F5344CB8AC3E}">
        <p14:creationId xmlns:p14="http://schemas.microsoft.com/office/powerpoint/2010/main" val="91697402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a:bodyPr>
          <a:lstStyle/>
          <a:p>
            <a:r>
              <a:rPr lang="en-US" altLang="zh-CN" dirty="0"/>
              <a:t>  </a:t>
            </a:r>
            <a:r>
              <a:rPr lang="en-US" altLang="zh-CN" dirty="0">
                <a:solidFill>
                  <a:srgbClr val="0070C0"/>
                </a:solidFill>
              </a:rPr>
              <a:t>response = </a:t>
            </a:r>
            <a:r>
              <a:rPr lang="en-US" altLang="zh-CN" dirty="0" err="1">
                <a:solidFill>
                  <a:srgbClr val="0070C0"/>
                </a:solidFill>
              </a:rPr>
              <a:t>flow.response</a:t>
            </a:r>
            <a:endParaRPr lang="zh-CN" altLang="zh-CN" dirty="0">
              <a:solidFill>
                <a:srgbClr val="0070C0"/>
              </a:solidFill>
            </a:endParaRPr>
          </a:p>
          <a:p>
            <a:r>
              <a:rPr lang="en-US" altLang="zh-CN" dirty="0">
                <a:solidFill>
                  <a:srgbClr val="0070C0"/>
                </a:solidFill>
              </a:rPr>
              <a:t>    if 'kingname.info' in req.url:</a:t>
            </a:r>
            <a:endParaRPr lang="zh-CN" altLang="zh-CN" dirty="0">
              <a:solidFill>
                <a:srgbClr val="0070C0"/>
              </a:solidFill>
            </a:endParaRPr>
          </a:p>
          <a:p>
            <a:r>
              <a:rPr lang="en-US" altLang="zh-CN" dirty="0">
                <a:solidFill>
                  <a:srgbClr val="0070C0"/>
                </a:solidFill>
              </a:rPr>
              <a:t>        print('</a:t>
            </a:r>
            <a:r>
              <a:rPr lang="zh-CN" altLang="zh-CN" dirty="0">
                <a:solidFill>
                  <a:srgbClr val="0070C0"/>
                </a:solidFill>
              </a:rPr>
              <a:t>这是</a:t>
            </a:r>
            <a:r>
              <a:rPr lang="en-US" altLang="zh-CN" dirty="0" err="1">
                <a:solidFill>
                  <a:srgbClr val="0070C0"/>
                </a:solidFill>
              </a:rPr>
              <a:t>kingname</a:t>
            </a:r>
            <a:r>
              <a:rPr lang="zh-CN" altLang="zh-CN" dirty="0">
                <a:solidFill>
                  <a:srgbClr val="0070C0"/>
                </a:solidFill>
              </a:rPr>
              <a:t>的网站，也是我的目标网站</a:t>
            </a:r>
            <a:r>
              <a:rPr lang="en-US" altLang="zh-CN" dirty="0">
                <a:solidFill>
                  <a:srgbClr val="0070C0"/>
                </a:solidFill>
              </a:rPr>
              <a:t>')</a:t>
            </a:r>
            <a:endParaRPr lang="zh-CN" altLang="zh-CN" dirty="0">
              <a:solidFill>
                <a:srgbClr val="0070C0"/>
              </a:solidFill>
            </a:endParaRPr>
          </a:p>
          <a:p>
            <a:r>
              <a:rPr lang="en-US" altLang="zh-CN" dirty="0">
                <a:solidFill>
                  <a:srgbClr val="0070C0"/>
                </a:solidFill>
              </a:rPr>
              <a:t>        print(f'</a:t>
            </a:r>
            <a:r>
              <a:rPr lang="zh-CN" altLang="zh-CN" dirty="0">
                <a:solidFill>
                  <a:srgbClr val="0070C0"/>
                </a:solidFill>
              </a:rPr>
              <a:t>请求的</a:t>
            </a:r>
            <a:r>
              <a:rPr lang="en-US" altLang="zh-CN" dirty="0">
                <a:solidFill>
                  <a:srgbClr val="0070C0"/>
                </a:solidFill>
              </a:rPr>
              <a:t>headers</a:t>
            </a:r>
            <a:r>
              <a:rPr lang="zh-CN" altLang="zh-CN" dirty="0">
                <a:solidFill>
                  <a:srgbClr val="0070C0"/>
                </a:solidFill>
              </a:rPr>
              <a:t>是：</a:t>
            </a:r>
            <a:r>
              <a:rPr lang="en-US" altLang="zh-CN" dirty="0">
                <a:solidFill>
                  <a:srgbClr val="0070C0"/>
                </a:solidFill>
              </a:rPr>
              <a:t> {</a:t>
            </a:r>
            <a:r>
              <a:rPr lang="en-US" altLang="zh-CN" dirty="0" err="1">
                <a:solidFill>
                  <a:srgbClr val="0070C0"/>
                </a:solidFill>
              </a:rPr>
              <a:t>req.headers</a:t>
            </a:r>
            <a:r>
              <a:rPr lang="en-US" altLang="zh-CN" dirty="0">
                <a:solidFill>
                  <a:srgbClr val="0070C0"/>
                </a:solidFill>
              </a:rPr>
              <a:t>}')</a:t>
            </a:r>
            <a:endParaRPr lang="zh-CN" altLang="zh-CN" dirty="0">
              <a:solidFill>
                <a:srgbClr val="0070C0"/>
              </a:solidFill>
            </a:endParaRPr>
          </a:p>
          <a:p>
            <a:r>
              <a:rPr lang="en-US" altLang="zh-CN" dirty="0">
                <a:solidFill>
                  <a:srgbClr val="0070C0"/>
                </a:solidFill>
              </a:rPr>
              <a:t>        print(f'</a:t>
            </a:r>
            <a:r>
              <a:rPr lang="zh-CN" altLang="zh-CN" dirty="0">
                <a:solidFill>
                  <a:srgbClr val="0070C0"/>
                </a:solidFill>
              </a:rPr>
              <a:t>请求的</a:t>
            </a:r>
            <a:r>
              <a:rPr lang="en-US" altLang="zh-CN" dirty="0">
                <a:solidFill>
                  <a:srgbClr val="0070C0"/>
                </a:solidFill>
              </a:rPr>
              <a:t>UA</a:t>
            </a:r>
            <a:r>
              <a:rPr lang="zh-CN" altLang="zh-CN" dirty="0">
                <a:solidFill>
                  <a:srgbClr val="0070C0"/>
                </a:solidFill>
              </a:rPr>
              <a:t>是：</a:t>
            </a:r>
            <a:r>
              <a:rPr lang="en-US" altLang="zh-CN" dirty="0">
                <a:solidFill>
                  <a:srgbClr val="0070C0"/>
                </a:solidFill>
              </a:rPr>
              <a:t> {</a:t>
            </a:r>
            <a:r>
              <a:rPr lang="en-US" altLang="zh-CN" dirty="0" err="1">
                <a:solidFill>
                  <a:srgbClr val="0070C0"/>
                </a:solidFill>
              </a:rPr>
              <a:t>req.headers</a:t>
            </a:r>
            <a:r>
              <a:rPr lang="en-US" altLang="zh-CN" dirty="0">
                <a:solidFill>
                  <a:srgbClr val="0070C0"/>
                </a:solidFill>
              </a:rPr>
              <a:t>["User-Agent"]}')</a:t>
            </a:r>
            <a:endParaRPr lang="zh-CN" altLang="zh-CN" dirty="0">
              <a:solidFill>
                <a:srgbClr val="0070C0"/>
              </a:solidFill>
            </a:endParaRPr>
          </a:p>
          <a:p>
            <a:r>
              <a:rPr lang="en-US" altLang="zh-CN" dirty="0">
                <a:solidFill>
                  <a:srgbClr val="0070C0"/>
                </a:solidFill>
              </a:rPr>
              <a:t>        </a:t>
            </a:r>
            <a:r>
              <a:rPr lang="zh-CN" altLang="zh-CN" dirty="0">
                <a:solidFill>
                  <a:srgbClr val="0070C0"/>
                </a:solidFill>
              </a:rPr>
              <a:t>print(f'返回的内容是：{response.text</a:t>
            </a:r>
            <a:r>
              <a:rPr lang="zh-CN" altLang="zh-CN" dirty="0" smtClean="0">
                <a:solidFill>
                  <a:srgbClr val="0070C0"/>
                </a:solidFill>
              </a:rPr>
              <a:t>}')</a:t>
            </a:r>
            <a:endParaRPr lang="en-US" altLang="zh-CN" dirty="0" smtClean="0">
              <a:solidFill>
                <a:srgbClr val="0070C0"/>
              </a:solidFill>
            </a:endParaRPr>
          </a:p>
          <a:p>
            <a:r>
              <a:rPr lang="en-US" altLang="zh-CN" dirty="0" smtClean="0"/>
              <a:t>        </a:t>
            </a:r>
            <a:r>
              <a:rPr lang="zh-CN" altLang="zh-CN" dirty="0" smtClean="0"/>
              <a:t>运行</a:t>
            </a:r>
            <a:r>
              <a:rPr lang="zh-CN" altLang="zh-CN" dirty="0"/>
              <a:t>结果如图</a:t>
            </a:r>
            <a:r>
              <a:rPr lang="en-US" altLang="zh-CN" dirty="0"/>
              <a:t>9-55</a:t>
            </a:r>
            <a:r>
              <a:rPr lang="zh-CN" altLang="zh-CN" dirty="0"/>
              <a:t>所示。</a:t>
            </a:r>
            <a:endParaRPr lang="en-US" altLang="zh-CN" dirty="0"/>
          </a:p>
          <a:p>
            <a:endParaRPr lang="zh-CN" altLang="zh-CN" dirty="0"/>
          </a:p>
          <a:p>
            <a:endParaRPr lang="zh-CN" altLang="en-US" dirty="0"/>
          </a:p>
          <a:p>
            <a:endParaRPr lang="zh-CN" altLang="en-US" dirty="0"/>
          </a:p>
        </p:txBody>
      </p:sp>
    </p:spTree>
    <p:extLst>
      <p:ext uri="{BB962C8B-B14F-4D97-AF65-F5344CB8AC3E}">
        <p14:creationId xmlns:p14="http://schemas.microsoft.com/office/powerpoint/2010/main" val="366880792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78" name="图片 5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4482" y="1838114"/>
            <a:ext cx="4671711" cy="37040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179" name="图片 12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94629" y="1838114"/>
            <a:ext cx="4822854" cy="3838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285673" y="5677082"/>
            <a:ext cx="6096000" cy="369332"/>
          </a:xfrm>
          <a:prstGeom prst="rect">
            <a:avLst/>
          </a:prstGeom>
        </p:spPr>
        <p:txBody>
          <a:bodyPr>
            <a:spAutoFit/>
          </a:bodyPr>
          <a:lstStyle/>
          <a:p>
            <a:r>
              <a:rPr lang="zh-CN" altLang="zh-CN" b="1" kern="100" dirty="0">
                <a:latin typeface="Times New Roman" panose="02020603050405020304" pitchFamily="18" charset="0"/>
                <a:ea typeface="方正书宋简体"/>
                <a:cs typeface="Times New Roman" panose="02020603050405020304" pitchFamily="18" charset="0"/>
              </a:rPr>
              <a:t>图</a:t>
            </a:r>
            <a:r>
              <a:rPr lang="en-US" altLang="zh-CN" b="1" kern="100" dirty="0">
                <a:latin typeface="Times New Roman" panose="02020603050405020304" pitchFamily="18" charset="0"/>
                <a:ea typeface="方正书宋简体"/>
              </a:rPr>
              <a:t>9-5</a:t>
            </a:r>
            <a:r>
              <a:rPr lang="en-US" altLang="zh-CN" b="1" kern="100" dirty="0">
                <a:latin typeface="Times New Roman" panose="02020603050405020304" pitchFamily="18" charset="0"/>
              </a:rPr>
              <a:t>4  </a:t>
            </a:r>
            <a:r>
              <a:rPr lang="zh-CN" altLang="zh-CN" b="1" kern="100" dirty="0">
                <a:latin typeface="Times New Roman" panose="02020603050405020304" pitchFamily="18" charset="0"/>
                <a:ea typeface="方正书宋简体"/>
                <a:cs typeface="Times New Roman" panose="02020603050405020304" pitchFamily="18" charset="0"/>
              </a:rPr>
              <a:t>对返回内容不是</a:t>
            </a:r>
            <a:r>
              <a:rPr lang="en-US" altLang="zh-CN" b="1" kern="100" dirty="0">
                <a:latin typeface="Times New Roman" panose="02020603050405020304" pitchFamily="18" charset="0"/>
                <a:ea typeface="方正书宋简体"/>
              </a:rPr>
              <a:t>JSON</a:t>
            </a:r>
            <a:r>
              <a:rPr lang="zh-CN" altLang="zh-CN" b="1" kern="100" dirty="0">
                <a:latin typeface="Times New Roman" panose="02020603050405020304" pitchFamily="18" charset="0"/>
                <a:ea typeface="方正书宋简体"/>
                <a:cs typeface="Times New Roman" panose="02020603050405020304" pitchFamily="18" charset="0"/>
              </a:rPr>
              <a:t>格式字符串的情况就会报</a:t>
            </a:r>
            <a:r>
              <a:rPr lang="zh-CN" altLang="zh-CN" b="1" kern="100" dirty="0" smtClean="0">
                <a:latin typeface="Times New Roman" panose="02020603050405020304" pitchFamily="18" charset="0"/>
                <a:ea typeface="方正书宋简体"/>
                <a:cs typeface="Times New Roman" panose="02020603050405020304" pitchFamily="18" charset="0"/>
              </a:rPr>
              <a:t>错</a:t>
            </a:r>
            <a:endParaRPr lang="zh-CN" altLang="en-US" b="1" dirty="0"/>
          </a:p>
        </p:txBody>
      </p:sp>
      <p:sp>
        <p:nvSpPr>
          <p:cNvPr id="5" name="矩形 4"/>
          <p:cNvSpPr/>
          <p:nvPr/>
        </p:nvSpPr>
        <p:spPr>
          <a:xfrm>
            <a:off x="6381673" y="5677082"/>
            <a:ext cx="6096000" cy="646331"/>
          </a:xfrm>
          <a:prstGeom prst="rect">
            <a:avLst/>
          </a:prstGeom>
        </p:spPr>
        <p:txBody>
          <a:bodyPr>
            <a:spAutoFit/>
          </a:bodyPr>
          <a:lstStyle/>
          <a:p>
            <a:pPr algn="ctr"/>
            <a:r>
              <a:rPr lang="zh-CN" altLang="zh-CN" b="1" kern="100" dirty="0">
                <a:latin typeface="Times New Roman" panose="02020603050405020304" pitchFamily="18" charset="0"/>
                <a:ea typeface="方正书宋简体"/>
                <a:cs typeface="Times New Roman" panose="02020603050405020304" pitchFamily="18" charset="0"/>
              </a:rPr>
              <a:t>图</a:t>
            </a:r>
            <a:r>
              <a:rPr lang="en-US" altLang="zh-CN" b="1" kern="100" dirty="0">
                <a:latin typeface="Times New Roman" panose="02020603050405020304" pitchFamily="18" charset="0"/>
                <a:ea typeface="方正书宋简体"/>
              </a:rPr>
              <a:t>9-5</a:t>
            </a:r>
            <a:r>
              <a:rPr lang="en-US" altLang="zh-CN" b="1" kern="100" dirty="0">
                <a:latin typeface="Times New Roman" panose="02020603050405020304" pitchFamily="18" charset="0"/>
              </a:rPr>
              <a:t>5  </a:t>
            </a:r>
            <a:r>
              <a:rPr lang="en-US" altLang="zh-CN" b="1" kern="100" dirty="0" err="1">
                <a:latin typeface="Times New Roman" panose="02020603050405020304" pitchFamily="18" charset="0"/>
                <a:ea typeface="方正书宋简体"/>
              </a:rPr>
              <a:t>mitmproxy</a:t>
            </a:r>
            <a:r>
              <a:rPr lang="zh-CN" altLang="zh-CN" b="1" kern="100" dirty="0">
                <a:latin typeface="Times New Roman" panose="02020603050405020304" pitchFamily="18" charset="0"/>
                <a:ea typeface="方正书宋简体"/>
                <a:cs typeface="Times New Roman" panose="02020603050405020304" pitchFamily="18" charset="0"/>
              </a:rPr>
              <a:t>只监控特定请求的数据包</a:t>
            </a:r>
            <a:r>
              <a:rPr lang="zh-CN" altLang="zh-CN" b="1" kern="100" dirty="0" smtClean="0">
                <a:latin typeface="Times New Roman" panose="02020603050405020304" pitchFamily="18" charset="0"/>
                <a:ea typeface="方正书宋简体"/>
                <a:cs typeface="Times New Roman" panose="02020603050405020304" pitchFamily="18" charset="0"/>
              </a:rPr>
              <a:t>，</a:t>
            </a:r>
            <a:endParaRPr lang="en-US" altLang="zh-CN" b="1" kern="100" dirty="0" smtClean="0">
              <a:latin typeface="Times New Roman" panose="02020603050405020304" pitchFamily="18" charset="0"/>
              <a:ea typeface="方正书宋简体"/>
              <a:cs typeface="Times New Roman" panose="02020603050405020304" pitchFamily="18" charset="0"/>
            </a:endParaRPr>
          </a:p>
          <a:p>
            <a:pPr algn="ctr"/>
            <a:r>
              <a:rPr lang="zh-CN" altLang="zh-CN" b="1" kern="100" dirty="0" smtClean="0">
                <a:latin typeface="Times New Roman" panose="02020603050405020304" pitchFamily="18" charset="0"/>
                <a:ea typeface="方正书宋简体"/>
                <a:cs typeface="Times New Roman" panose="02020603050405020304" pitchFamily="18" charset="0"/>
              </a:rPr>
              <a:t>自动</a:t>
            </a:r>
            <a:r>
              <a:rPr lang="zh-CN" altLang="zh-CN" b="1" kern="100" dirty="0">
                <a:latin typeface="Times New Roman" panose="02020603050405020304" pitchFamily="18" charset="0"/>
                <a:ea typeface="方正书宋简体"/>
                <a:cs typeface="Times New Roman" panose="02020603050405020304" pitchFamily="18" charset="0"/>
              </a:rPr>
              <a:t>跳过</a:t>
            </a:r>
            <a:r>
              <a:rPr lang="zh-CN" altLang="zh-CN" b="1" kern="100" dirty="0" smtClean="0">
                <a:latin typeface="Times New Roman" panose="02020603050405020304" pitchFamily="18" charset="0"/>
                <a:ea typeface="方正书宋简体"/>
                <a:cs typeface="Times New Roman" panose="02020603050405020304" pitchFamily="18" charset="0"/>
              </a:rPr>
              <a:t>其</a:t>
            </a:r>
            <a:r>
              <a:rPr lang="zh-CN" altLang="zh-CN" b="1" dirty="0" smtClean="0"/>
              <a:t>他</a:t>
            </a:r>
            <a:r>
              <a:rPr lang="zh-CN" altLang="zh-CN" b="1" dirty="0"/>
              <a:t>网站的数据包</a:t>
            </a:r>
            <a:endParaRPr lang="zh-CN" altLang="en-US" b="1" dirty="0"/>
          </a:p>
        </p:txBody>
      </p:sp>
    </p:spTree>
    <p:extLst>
      <p:ext uri="{BB962C8B-B14F-4D97-AF65-F5344CB8AC3E}">
        <p14:creationId xmlns:p14="http://schemas.microsoft.com/office/powerpoint/2010/main" val="165759507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097280" y="1789979"/>
            <a:ext cx="10058400" cy="4023360"/>
          </a:xfrm>
        </p:spPr>
        <p:txBody>
          <a:bodyPr/>
          <a:lstStyle/>
          <a:p>
            <a:r>
              <a:rPr lang="en-US" altLang="zh-CN" dirty="0" smtClean="0">
                <a:solidFill>
                  <a:srgbClr val="C00000"/>
                </a:solidFill>
              </a:rPr>
              <a:t>3</a:t>
            </a:r>
            <a:r>
              <a:rPr lang="zh-CN" altLang="zh-CN" dirty="0">
                <a:solidFill>
                  <a:srgbClr val="C00000"/>
                </a:solidFill>
              </a:rPr>
              <a:t>．</a:t>
            </a:r>
            <a:r>
              <a:rPr lang="en-US" altLang="zh-CN" dirty="0" err="1">
                <a:solidFill>
                  <a:srgbClr val="C00000"/>
                </a:solidFill>
              </a:rPr>
              <a:t>mitmdump</a:t>
            </a:r>
            <a:r>
              <a:rPr lang="zh-CN" altLang="zh-CN" dirty="0">
                <a:solidFill>
                  <a:srgbClr val="C00000"/>
                </a:solidFill>
              </a:rPr>
              <a:t>的使用场景</a:t>
            </a:r>
          </a:p>
          <a:p>
            <a:r>
              <a:rPr lang="en-US" altLang="zh-CN" dirty="0" smtClean="0"/>
              <a:t>       </a:t>
            </a:r>
            <a:r>
              <a:rPr lang="zh-CN" altLang="zh-CN" dirty="0" smtClean="0"/>
              <a:t>网站</a:t>
            </a:r>
            <a:r>
              <a:rPr lang="zh-CN" altLang="zh-CN" dirty="0"/>
              <a:t>返回的</a:t>
            </a:r>
            <a:r>
              <a:rPr lang="en-US" altLang="zh-CN" dirty="0"/>
              <a:t>Headers</a:t>
            </a:r>
            <a:r>
              <a:rPr lang="zh-CN" altLang="zh-CN" dirty="0"/>
              <a:t>中经常有</a:t>
            </a:r>
            <a:r>
              <a:rPr lang="en-US" altLang="zh-CN" dirty="0"/>
              <a:t>Cookies</a:t>
            </a:r>
            <a:r>
              <a:rPr lang="zh-CN" altLang="zh-CN" dirty="0"/>
              <a:t>，如图</a:t>
            </a:r>
            <a:r>
              <a:rPr lang="en-US" altLang="zh-CN" dirty="0"/>
              <a:t>9-56</a:t>
            </a:r>
            <a:r>
              <a:rPr lang="zh-CN" altLang="zh-CN" dirty="0"/>
              <a:t>所示。</a:t>
            </a:r>
          </a:p>
          <a:p>
            <a:endParaRPr lang="zh-CN" altLang="zh-CN" dirty="0"/>
          </a:p>
          <a:p>
            <a:endParaRPr lang="zh-CN" altLang="en-US" dirty="0"/>
          </a:p>
        </p:txBody>
      </p:sp>
      <p:pic>
        <p:nvPicPr>
          <p:cNvPr id="51202" name="图片 5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10540" y="2814870"/>
            <a:ext cx="3829127" cy="30355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3854063" y="5924849"/>
            <a:ext cx="4650632" cy="369332"/>
          </a:xfrm>
          <a:prstGeom prst="rect">
            <a:avLst/>
          </a:prstGeom>
        </p:spPr>
        <p:txBody>
          <a:bodyPr wrap="none">
            <a:spAutoFit/>
          </a:bodyPr>
          <a:lstStyle/>
          <a:p>
            <a:r>
              <a:rPr lang="zh-CN" altLang="zh-CN" b="1" kern="100" dirty="0">
                <a:latin typeface="Times New Roman" panose="02020603050405020304" pitchFamily="18" charset="0"/>
                <a:ea typeface="方正书宋简体"/>
                <a:cs typeface="Times New Roman" panose="02020603050405020304" pitchFamily="18" charset="0"/>
              </a:rPr>
              <a:t>图</a:t>
            </a:r>
            <a:r>
              <a:rPr lang="en-US" altLang="zh-CN" b="1" kern="100" dirty="0">
                <a:latin typeface="Times New Roman" panose="02020603050405020304" pitchFamily="18" charset="0"/>
                <a:ea typeface="方正书宋简体"/>
              </a:rPr>
              <a:t>9-5</a:t>
            </a:r>
            <a:r>
              <a:rPr lang="en-US" altLang="zh-CN" b="1" kern="100" dirty="0">
                <a:latin typeface="Times New Roman" panose="02020603050405020304" pitchFamily="18" charset="0"/>
              </a:rPr>
              <a:t>6  </a:t>
            </a:r>
            <a:r>
              <a:rPr lang="zh-CN" altLang="zh-CN" b="1" kern="100" dirty="0">
                <a:latin typeface="Times New Roman" panose="02020603050405020304" pitchFamily="18" charset="0"/>
                <a:ea typeface="方正书宋简体"/>
                <a:cs typeface="Times New Roman" panose="02020603050405020304" pitchFamily="18" charset="0"/>
              </a:rPr>
              <a:t>网站返回的</a:t>
            </a:r>
            <a:r>
              <a:rPr lang="en-US" altLang="zh-CN" b="1" kern="100" dirty="0">
                <a:latin typeface="Times New Roman" panose="02020603050405020304" pitchFamily="18" charset="0"/>
                <a:ea typeface="方正书宋简体"/>
              </a:rPr>
              <a:t>Heade</a:t>
            </a:r>
            <a:r>
              <a:rPr lang="en-US" altLang="zh-CN" b="1" kern="1000" dirty="0">
                <a:latin typeface="Times New Roman" panose="02020603050405020304" pitchFamily="18" charset="0"/>
                <a:ea typeface="方正书宋简体"/>
              </a:rPr>
              <a:t>rs</a:t>
            </a:r>
            <a:r>
              <a:rPr lang="zh-CN" altLang="zh-CN" b="1" kern="1000" dirty="0">
                <a:latin typeface="Times New Roman" panose="02020603050405020304" pitchFamily="18" charset="0"/>
                <a:ea typeface="方正书宋简体"/>
                <a:cs typeface="Times New Roman" panose="02020603050405020304" pitchFamily="18" charset="0"/>
              </a:rPr>
              <a:t>中经常有</a:t>
            </a:r>
            <a:r>
              <a:rPr lang="en-US" altLang="zh-CN" b="1" kern="1000" dirty="0">
                <a:latin typeface="Times New Roman" panose="02020603050405020304" pitchFamily="18" charset="0"/>
                <a:ea typeface="方正书宋简体"/>
              </a:rPr>
              <a:t>Coo</a:t>
            </a:r>
            <a:r>
              <a:rPr lang="en-US" altLang="zh-CN" b="1" kern="100" dirty="0">
                <a:latin typeface="Times New Roman" panose="02020603050405020304" pitchFamily="18" charset="0"/>
              </a:rPr>
              <a:t>kies</a:t>
            </a:r>
            <a:endParaRPr lang="zh-CN" altLang="en-US" b="1" dirty="0"/>
          </a:p>
        </p:txBody>
      </p:sp>
    </p:spTree>
    <p:extLst>
      <p:ext uri="{BB962C8B-B14F-4D97-AF65-F5344CB8AC3E}">
        <p14:creationId xmlns:p14="http://schemas.microsoft.com/office/powerpoint/2010/main" val="8763934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图片 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42009" y="1833562"/>
            <a:ext cx="5354831" cy="40489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2408120" y="5882489"/>
            <a:ext cx="7768683" cy="369332"/>
          </a:xfrm>
          <a:prstGeom prst="rect">
            <a:avLst/>
          </a:prstGeom>
        </p:spPr>
        <p:txBody>
          <a:bodyPr wrap="square">
            <a:spAutoFit/>
          </a:bodyPr>
          <a:lstStyle/>
          <a:p>
            <a:pPr algn="ctr">
              <a:spcAft>
                <a:spcPts val="600"/>
              </a:spcAft>
            </a:pPr>
            <a:r>
              <a:rPr lang="zh-CN" altLang="zh-CN" b="1" kern="100" dirty="0">
                <a:latin typeface="方正兰亭黑简体"/>
                <a:cs typeface="Times New Roman" panose="02020603050405020304" pitchFamily="18" charset="0"/>
              </a:rPr>
              <a:t>图</a:t>
            </a:r>
            <a:r>
              <a:rPr lang="en-US" altLang="zh-CN" b="1" kern="100" dirty="0">
                <a:latin typeface="方正兰亭黑简体"/>
                <a:cs typeface="Times New Roman" panose="02020603050405020304" pitchFamily="18" charset="0"/>
              </a:rPr>
              <a:t>9-1  </a:t>
            </a:r>
            <a:r>
              <a:rPr lang="zh-CN" altLang="zh-CN" b="1" kern="100" dirty="0">
                <a:latin typeface="方正兰亭黑简体"/>
                <a:cs typeface="Times New Roman" panose="02020603050405020304" pitchFamily="18" charset="0"/>
              </a:rPr>
              <a:t>将左侧水瓶图标拖到右侧文件夹中即可完成</a:t>
            </a:r>
            <a:r>
              <a:rPr lang="en-US" altLang="zh-CN" b="1" kern="100" dirty="0">
                <a:latin typeface="方正兰亭黑简体"/>
                <a:cs typeface="Times New Roman" panose="02020603050405020304" pitchFamily="18" charset="0"/>
              </a:rPr>
              <a:t>Charles</a:t>
            </a:r>
            <a:r>
              <a:rPr lang="zh-CN" altLang="zh-CN" b="1" kern="100" dirty="0">
                <a:latin typeface="方正兰亭黑简体"/>
                <a:cs typeface="Times New Roman" panose="02020603050405020304" pitchFamily="18" charset="0"/>
              </a:rPr>
              <a:t>的安装</a:t>
            </a:r>
            <a:endParaRPr lang="zh-CN" altLang="zh-CN" b="1" kern="1000" dirty="0">
              <a:effectLst/>
              <a:latin typeface="方正兰亭黑简体"/>
              <a:cs typeface="Times New Roman" panose="02020603050405020304" pitchFamily="18" charset="0"/>
            </a:endParaRPr>
          </a:p>
        </p:txBody>
      </p:sp>
    </p:spTree>
    <p:extLst>
      <p:ext uri="{BB962C8B-B14F-4D97-AF65-F5344CB8AC3E}">
        <p14:creationId xmlns:p14="http://schemas.microsoft.com/office/powerpoint/2010/main" val="123719629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a:bodyPr>
          <a:lstStyle/>
          <a:p>
            <a:r>
              <a:rPr lang="en-US" altLang="zh-CN" dirty="0" smtClean="0"/>
              <a:t>         </a:t>
            </a:r>
            <a:r>
              <a:rPr lang="en-US" altLang="zh-CN" dirty="0" err="1" smtClean="0"/>
              <a:t>mitmdump</a:t>
            </a:r>
            <a:r>
              <a:rPr lang="zh-CN" altLang="zh-CN" dirty="0"/>
              <a:t>的脚本使用</a:t>
            </a:r>
            <a:r>
              <a:rPr lang="en-US" altLang="zh-CN" dirty="0"/>
              <a:t>print()</a:t>
            </a:r>
            <a:r>
              <a:rPr lang="zh-CN" altLang="zh-CN" dirty="0"/>
              <a:t>函数把</a:t>
            </a:r>
            <a:r>
              <a:rPr lang="en-US" altLang="zh-CN" dirty="0"/>
              <a:t>Cookies</a:t>
            </a:r>
            <a:r>
              <a:rPr lang="zh-CN" altLang="zh-CN" dirty="0"/>
              <a:t>打印出来，然后通过管道传递给另一个普通的正常的</a:t>
            </a:r>
            <a:r>
              <a:rPr lang="en-US" altLang="zh-CN" dirty="0"/>
              <a:t>Python</a:t>
            </a:r>
            <a:r>
              <a:rPr lang="zh-CN" altLang="zh-CN" dirty="0"/>
              <a:t>脚本</a:t>
            </a:r>
            <a:r>
              <a:rPr lang="zh-CN" altLang="zh-CN" dirty="0" smtClean="0"/>
              <a:t>。</a:t>
            </a:r>
            <a:endParaRPr lang="en-US" altLang="zh-CN" dirty="0" smtClean="0"/>
          </a:p>
          <a:p>
            <a:r>
              <a:rPr lang="en-US" altLang="zh-CN" dirty="0" smtClean="0"/>
              <a:t>         </a:t>
            </a:r>
            <a:r>
              <a:rPr lang="zh-CN" altLang="zh-CN" dirty="0" smtClean="0"/>
              <a:t>在</a:t>
            </a:r>
            <a:r>
              <a:rPr lang="zh-CN" altLang="zh-CN" dirty="0"/>
              <a:t>另一个脚本里面，得到管道传递进来的</a:t>
            </a:r>
            <a:r>
              <a:rPr lang="en-US" altLang="zh-CN" dirty="0"/>
              <a:t>Cookies</a:t>
            </a:r>
            <a:r>
              <a:rPr lang="zh-CN" altLang="zh-CN" dirty="0"/>
              <a:t>，再把它放进</a:t>
            </a:r>
            <a:r>
              <a:rPr lang="en-US" altLang="zh-CN" dirty="0" err="1"/>
              <a:t>Redis</a:t>
            </a:r>
            <a:r>
              <a:rPr lang="zh-CN" altLang="zh-CN" dirty="0"/>
              <a:t>里面</a:t>
            </a:r>
            <a:r>
              <a:rPr lang="zh-CN" altLang="zh-CN" dirty="0" smtClean="0"/>
              <a:t>。</a:t>
            </a:r>
            <a:endParaRPr lang="zh-CN" altLang="zh-CN" dirty="0"/>
          </a:p>
        </p:txBody>
      </p:sp>
    </p:spTree>
    <p:extLst>
      <p:ext uri="{BB962C8B-B14F-4D97-AF65-F5344CB8AC3E}">
        <p14:creationId xmlns:p14="http://schemas.microsoft.com/office/powerpoint/2010/main" val="428390348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097280" y="1845733"/>
            <a:ext cx="10058400" cy="4566217"/>
          </a:xfrm>
        </p:spPr>
        <p:txBody>
          <a:bodyPr>
            <a:normAutofit/>
          </a:bodyPr>
          <a:lstStyle/>
          <a:p>
            <a:r>
              <a:rPr lang="en-US" altLang="zh-CN" dirty="0" smtClean="0"/>
              <a:t>        </a:t>
            </a:r>
            <a:r>
              <a:rPr lang="zh-CN" altLang="zh-CN" dirty="0" smtClean="0"/>
              <a:t>首先</a:t>
            </a:r>
            <a:r>
              <a:rPr lang="zh-CN" altLang="zh-CN" dirty="0"/>
              <a:t>是</a:t>
            </a:r>
            <a:r>
              <a:rPr lang="en-US" altLang="zh-CN" dirty="0" err="1"/>
              <a:t>mitmdump</a:t>
            </a:r>
            <a:r>
              <a:rPr lang="zh-CN" altLang="zh-CN" dirty="0"/>
              <a:t>的脚本，其代码如下：</a:t>
            </a:r>
          </a:p>
          <a:p>
            <a:r>
              <a:rPr lang="en-US" altLang="zh-CN" dirty="0" err="1">
                <a:solidFill>
                  <a:srgbClr val="0070C0"/>
                </a:solidFill>
              </a:rPr>
              <a:t>def</a:t>
            </a:r>
            <a:r>
              <a:rPr lang="en-US" altLang="zh-CN" dirty="0">
                <a:solidFill>
                  <a:srgbClr val="0070C0"/>
                </a:solidFill>
              </a:rPr>
              <a:t> response(flow):</a:t>
            </a:r>
            <a:endParaRPr lang="zh-CN" altLang="zh-CN" dirty="0">
              <a:solidFill>
                <a:srgbClr val="0070C0"/>
              </a:solidFill>
            </a:endParaRPr>
          </a:p>
          <a:p>
            <a:r>
              <a:rPr lang="en-US" altLang="zh-CN" dirty="0">
                <a:solidFill>
                  <a:srgbClr val="0070C0"/>
                </a:solidFill>
              </a:rPr>
              <a:t>    </a:t>
            </a:r>
            <a:r>
              <a:rPr lang="en-US" altLang="zh-CN" dirty="0" err="1">
                <a:solidFill>
                  <a:srgbClr val="0070C0"/>
                </a:solidFill>
              </a:rPr>
              <a:t>req</a:t>
            </a:r>
            <a:r>
              <a:rPr lang="en-US" altLang="zh-CN" dirty="0">
                <a:solidFill>
                  <a:srgbClr val="0070C0"/>
                </a:solidFill>
              </a:rPr>
              <a:t> = </a:t>
            </a:r>
            <a:r>
              <a:rPr lang="en-US" altLang="zh-CN" dirty="0" err="1">
                <a:solidFill>
                  <a:srgbClr val="0070C0"/>
                </a:solidFill>
              </a:rPr>
              <a:t>flow.request</a:t>
            </a:r>
            <a:endParaRPr lang="zh-CN" altLang="zh-CN" dirty="0">
              <a:solidFill>
                <a:srgbClr val="0070C0"/>
              </a:solidFill>
            </a:endParaRPr>
          </a:p>
          <a:p>
            <a:r>
              <a:rPr lang="en-US" altLang="zh-CN" dirty="0">
                <a:solidFill>
                  <a:srgbClr val="0070C0"/>
                </a:solidFill>
              </a:rPr>
              <a:t>    if 'kingname.info' in req.url:</a:t>
            </a:r>
            <a:endParaRPr lang="zh-CN" altLang="zh-CN" dirty="0">
              <a:solidFill>
                <a:srgbClr val="0070C0"/>
              </a:solidFill>
            </a:endParaRPr>
          </a:p>
          <a:p>
            <a:r>
              <a:rPr lang="en-US" altLang="zh-CN" dirty="0">
                <a:solidFill>
                  <a:srgbClr val="0070C0"/>
                </a:solidFill>
              </a:rPr>
              <a:t>        cookies = </a:t>
            </a:r>
            <a:r>
              <a:rPr lang="en-US" altLang="zh-CN" dirty="0" err="1">
                <a:solidFill>
                  <a:srgbClr val="0070C0"/>
                </a:solidFill>
              </a:rPr>
              <a:t>req.headers.get</a:t>
            </a:r>
            <a:r>
              <a:rPr lang="en-US" altLang="zh-CN" dirty="0">
                <a:solidFill>
                  <a:srgbClr val="0070C0"/>
                </a:solidFill>
              </a:rPr>
              <a:t>('Cookie', '')</a:t>
            </a:r>
            <a:endParaRPr lang="zh-CN" altLang="zh-CN" dirty="0">
              <a:solidFill>
                <a:srgbClr val="0070C0"/>
              </a:solidFill>
            </a:endParaRPr>
          </a:p>
          <a:p>
            <a:r>
              <a:rPr lang="en-US" altLang="zh-CN" dirty="0">
                <a:solidFill>
                  <a:srgbClr val="0070C0"/>
                </a:solidFill>
              </a:rPr>
              <a:t>        if cookies:</a:t>
            </a:r>
            <a:endParaRPr lang="zh-CN" altLang="zh-CN" dirty="0">
              <a:solidFill>
                <a:srgbClr val="0070C0"/>
              </a:solidFill>
            </a:endParaRPr>
          </a:p>
          <a:p>
            <a:r>
              <a:rPr lang="en-US" altLang="zh-CN" dirty="0">
                <a:solidFill>
                  <a:srgbClr val="0070C0"/>
                </a:solidFill>
              </a:rPr>
              <a:t>            print(f'&gt;&gt;&gt;{cookies}&lt;&lt;&lt;')</a:t>
            </a:r>
            <a:endParaRPr lang="zh-CN" altLang="zh-CN" dirty="0">
              <a:solidFill>
                <a:srgbClr val="0070C0"/>
              </a:solidFill>
            </a:endParaRPr>
          </a:p>
          <a:p>
            <a:r>
              <a:rPr lang="en-US" altLang="zh-CN" dirty="0" smtClean="0"/>
              <a:t>        </a:t>
            </a:r>
            <a:r>
              <a:rPr lang="zh-CN" altLang="zh-CN" dirty="0" smtClean="0"/>
              <a:t>代码</a:t>
            </a:r>
            <a:r>
              <a:rPr lang="zh-CN" altLang="zh-CN" dirty="0"/>
              <a:t>的运行结果如图</a:t>
            </a:r>
            <a:r>
              <a:rPr lang="en-US" altLang="zh-CN" dirty="0"/>
              <a:t>9-57</a:t>
            </a:r>
            <a:r>
              <a:rPr lang="zh-CN" altLang="zh-CN" dirty="0"/>
              <a:t>所示。</a:t>
            </a:r>
          </a:p>
          <a:p>
            <a:endParaRPr lang="zh-CN" altLang="en-US" dirty="0"/>
          </a:p>
          <a:p>
            <a:endParaRPr lang="zh-CN" altLang="en-US" dirty="0"/>
          </a:p>
        </p:txBody>
      </p:sp>
    </p:spTree>
    <p:extLst>
      <p:ext uri="{BB962C8B-B14F-4D97-AF65-F5344CB8AC3E}">
        <p14:creationId xmlns:p14="http://schemas.microsoft.com/office/powerpoint/2010/main" val="70414183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6" name="图片 6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73875" y="1874315"/>
            <a:ext cx="5046739" cy="39905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4436066" y="5864871"/>
            <a:ext cx="3829895" cy="369332"/>
          </a:xfrm>
          <a:prstGeom prst="rect">
            <a:avLst/>
          </a:prstGeom>
        </p:spPr>
        <p:txBody>
          <a:bodyPr wrap="none">
            <a:spAutoFit/>
          </a:bodyPr>
          <a:lstStyle/>
          <a:p>
            <a:r>
              <a:rPr lang="zh-CN" altLang="zh-CN" b="1" kern="100" dirty="0">
                <a:latin typeface="Times New Roman" panose="02020603050405020304" pitchFamily="18" charset="0"/>
                <a:ea typeface="方正书宋简体"/>
                <a:cs typeface="Times New Roman" panose="02020603050405020304" pitchFamily="18" charset="0"/>
              </a:rPr>
              <a:t>图</a:t>
            </a:r>
            <a:r>
              <a:rPr lang="en-US" altLang="zh-CN" b="1" kern="100" dirty="0">
                <a:latin typeface="Times New Roman" panose="02020603050405020304" pitchFamily="18" charset="0"/>
                <a:ea typeface="方正书宋简体"/>
              </a:rPr>
              <a:t>9-5</a:t>
            </a:r>
            <a:r>
              <a:rPr lang="en-US" altLang="zh-CN" b="1" kern="100" dirty="0">
                <a:latin typeface="Times New Roman" panose="02020603050405020304" pitchFamily="18" charset="0"/>
              </a:rPr>
              <a:t>7 </a:t>
            </a:r>
            <a:r>
              <a:rPr lang="en-US" altLang="zh-CN" b="1" kern="100" dirty="0">
                <a:latin typeface="Times New Roman" panose="02020603050405020304" pitchFamily="18" charset="0"/>
                <a:ea typeface="方正书宋简体"/>
              </a:rPr>
              <a:t> </a:t>
            </a:r>
            <a:r>
              <a:rPr lang="zh-CN" altLang="zh-CN" b="1" kern="100" dirty="0">
                <a:latin typeface="Times New Roman" panose="02020603050405020304" pitchFamily="18" charset="0"/>
                <a:ea typeface="方正书宋简体"/>
                <a:cs typeface="Times New Roman" panose="02020603050405020304" pitchFamily="18" charset="0"/>
              </a:rPr>
              <a:t>获取</a:t>
            </a:r>
            <a:r>
              <a:rPr lang="en-US" altLang="zh-CN" b="1" kern="100" dirty="0">
                <a:latin typeface="Times New Roman" panose="02020603050405020304" pitchFamily="18" charset="0"/>
                <a:ea typeface="方正书宋简体"/>
              </a:rPr>
              <a:t>Cookies</a:t>
            </a:r>
            <a:r>
              <a:rPr lang="zh-CN" altLang="zh-CN" b="1" kern="100" dirty="0">
                <a:latin typeface="Times New Roman" panose="02020603050405020304" pitchFamily="18" charset="0"/>
                <a:ea typeface="方正书宋简体"/>
                <a:cs typeface="Times New Roman" panose="02020603050405020304" pitchFamily="18" charset="0"/>
              </a:rPr>
              <a:t>的代码运</a:t>
            </a:r>
            <a:r>
              <a:rPr lang="zh-CN" altLang="zh-CN" b="1" kern="1000" dirty="0">
                <a:latin typeface="Times New Roman" panose="02020603050405020304" pitchFamily="18" charset="0"/>
                <a:ea typeface="方正书宋简体"/>
                <a:cs typeface="Times New Roman" panose="02020603050405020304" pitchFamily="18" charset="0"/>
              </a:rPr>
              <a:t>行结果</a:t>
            </a:r>
            <a:endParaRPr lang="zh-CN" altLang="en-US" b="1" dirty="0"/>
          </a:p>
        </p:txBody>
      </p:sp>
    </p:spTree>
    <p:extLst>
      <p:ext uri="{BB962C8B-B14F-4D97-AF65-F5344CB8AC3E}">
        <p14:creationId xmlns:p14="http://schemas.microsoft.com/office/powerpoint/2010/main" val="152380309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097280" y="1845734"/>
            <a:ext cx="10058400" cy="4465856"/>
          </a:xfrm>
        </p:spPr>
        <p:txBody>
          <a:bodyPr>
            <a:normAutofit fontScale="92500" lnSpcReduction="10000"/>
          </a:bodyPr>
          <a:lstStyle/>
          <a:p>
            <a:r>
              <a:rPr lang="en-US" altLang="zh-CN" sz="3000" dirty="0" smtClean="0"/>
              <a:t>          </a:t>
            </a:r>
            <a:r>
              <a:rPr lang="zh-CN" altLang="zh-CN" sz="3000" dirty="0" smtClean="0"/>
              <a:t>代码</a:t>
            </a:r>
            <a:r>
              <a:rPr lang="zh-CN" altLang="zh-CN" sz="3000" dirty="0"/>
              <a:t>运行以后，会把</a:t>
            </a:r>
            <a:r>
              <a:rPr lang="en-US" altLang="zh-CN" sz="3000" dirty="0"/>
              <a:t>Cookies</a:t>
            </a:r>
            <a:r>
              <a:rPr lang="zh-CN" altLang="zh-CN" sz="3000" dirty="0"/>
              <a:t>放在</a:t>
            </a:r>
            <a:r>
              <a:rPr lang="en-US" altLang="zh-CN" sz="3000" dirty="0"/>
              <a:t>&gt;&gt;&gt;</a:t>
            </a:r>
            <a:r>
              <a:rPr lang="zh-CN" altLang="zh-CN" sz="3000" dirty="0"/>
              <a:t>和</a:t>
            </a:r>
            <a:r>
              <a:rPr lang="en-US" altLang="zh-CN" sz="3000" dirty="0"/>
              <a:t>&lt;&lt;&lt;</a:t>
            </a:r>
            <a:r>
              <a:rPr lang="zh-CN" altLang="zh-CN" sz="3000" dirty="0"/>
              <a:t>中间。</a:t>
            </a:r>
          </a:p>
          <a:p>
            <a:r>
              <a:rPr lang="en-US" altLang="zh-CN" sz="3000" dirty="0" smtClean="0"/>
              <a:t>          </a:t>
            </a:r>
            <a:r>
              <a:rPr lang="zh-CN" altLang="zh-CN" sz="3000" dirty="0" smtClean="0"/>
              <a:t>另外</a:t>
            </a:r>
            <a:r>
              <a:rPr lang="zh-CN" altLang="zh-CN" sz="3000" dirty="0"/>
              <a:t>创建一个普通的</a:t>
            </a:r>
            <a:r>
              <a:rPr lang="en-US" altLang="zh-CN" sz="3000" dirty="0"/>
              <a:t>extract.py</a:t>
            </a:r>
            <a:r>
              <a:rPr lang="zh-CN" altLang="zh-CN" sz="3000" dirty="0"/>
              <a:t>文件，其内容如下：</a:t>
            </a:r>
          </a:p>
          <a:p>
            <a:r>
              <a:rPr lang="en-US" altLang="zh-CN" dirty="0">
                <a:solidFill>
                  <a:srgbClr val="0070C0"/>
                </a:solidFill>
              </a:rPr>
              <a:t>import re</a:t>
            </a:r>
            <a:endParaRPr lang="zh-CN" altLang="zh-CN" dirty="0">
              <a:solidFill>
                <a:srgbClr val="0070C0"/>
              </a:solidFill>
            </a:endParaRPr>
          </a:p>
          <a:p>
            <a:r>
              <a:rPr lang="en-US" altLang="zh-CN" dirty="0">
                <a:solidFill>
                  <a:srgbClr val="0070C0"/>
                </a:solidFill>
              </a:rPr>
              <a:t>import sys</a:t>
            </a:r>
            <a:endParaRPr lang="zh-CN" altLang="zh-CN" dirty="0">
              <a:solidFill>
                <a:srgbClr val="0070C0"/>
              </a:solidFill>
            </a:endParaRPr>
          </a:p>
          <a:p>
            <a:r>
              <a:rPr lang="en-US" altLang="zh-CN" dirty="0">
                <a:solidFill>
                  <a:srgbClr val="0070C0"/>
                </a:solidFill>
              </a:rPr>
              <a:t> </a:t>
            </a:r>
            <a:endParaRPr lang="zh-CN" altLang="zh-CN" dirty="0">
              <a:solidFill>
                <a:srgbClr val="0070C0"/>
              </a:solidFill>
            </a:endParaRPr>
          </a:p>
          <a:p>
            <a:r>
              <a:rPr lang="en-US" altLang="zh-CN" dirty="0">
                <a:solidFill>
                  <a:srgbClr val="0070C0"/>
                </a:solidFill>
              </a:rPr>
              <a:t>for line in </a:t>
            </a:r>
            <a:r>
              <a:rPr lang="en-US" altLang="zh-CN" dirty="0" err="1">
                <a:solidFill>
                  <a:srgbClr val="0070C0"/>
                </a:solidFill>
              </a:rPr>
              <a:t>sys.stdin</a:t>
            </a:r>
            <a:r>
              <a:rPr lang="en-US" altLang="zh-CN" dirty="0">
                <a:solidFill>
                  <a:srgbClr val="0070C0"/>
                </a:solidFill>
              </a:rPr>
              <a:t>:</a:t>
            </a:r>
            <a:endParaRPr lang="zh-CN" altLang="zh-CN" dirty="0">
              <a:solidFill>
                <a:srgbClr val="0070C0"/>
              </a:solidFill>
            </a:endParaRPr>
          </a:p>
          <a:p>
            <a:r>
              <a:rPr lang="en-US" altLang="zh-CN" dirty="0">
                <a:solidFill>
                  <a:srgbClr val="0070C0"/>
                </a:solidFill>
              </a:rPr>
              <a:t>    cookie = </a:t>
            </a:r>
            <a:r>
              <a:rPr lang="en-US" altLang="zh-CN" dirty="0" err="1">
                <a:solidFill>
                  <a:srgbClr val="0070C0"/>
                </a:solidFill>
              </a:rPr>
              <a:t>re.search</a:t>
            </a:r>
            <a:r>
              <a:rPr lang="en-US" altLang="zh-CN" dirty="0">
                <a:solidFill>
                  <a:srgbClr val="0070C0"/>
                </a:solidFill>
              </a:rPr>
              <a:t>('&gt;&gt;&gt;(.*?)&lt;&lt;&lt;', line)</a:t>
            </a:r>
            <a:endParaRPr lang="zh-CN" altLang="zh-CN" dirty="0">
              <a:solidFill>
                <a:srgbClr val="0070C0"/>
              </a:solidFill>
            </a:endParaRPr>
          </a:p>
          <a:p>
            <a:r>
              <a:rPr lang="en-US" altLang="zh-CN" dirty="0">
                <a:solidFill>
                  <a:srgbClr val="0070C0"/>
                </a:solidFill>
              </a:rPr>
              <a:t>    if cookie:</a:t>
            </a:r>
            <a:endParaRPr lang="zh-CN" altLang="zh-CN" dirty="0">
              <a:solidFill>
                <a:srgbClr val="0070C0"/>
              </a:solidFill>
            </a:endParaRPr>
          </a:p>
          <a:p>
            <a:r>
              <a:rPr lang="en-US" altLang="zh-CN" dirty="0">
                <a:solidFill>
                  <a:srgbClr val="0070C0"/>
                </a:solidFill>
              </a:rPr>
              <a:t>        print(f'</a:t>
            </a:r>
            <a:r>
              <a:rPr lang="zh-CN" altLang="zh-CN" dirty="0">
                <a:solidFill>
                  <a:srgbClr val="0070C0"/>
                </a:solidFill>
              </a:rPr>
              <a:t>拿到</a:t>
            </a:r>
            <a:r>
              <a:rPr lang="en-US" altLang="zh-CN" dirty="0">
                <a:solidFill>
                  <a:srgbClr val="0070C0"/>
                </a:solidFill>
              </a:rPr>
              <a:t>Cookies</a:t>
            </a:r>
            <a:r>
              <a:rPr lang="zh-CN" altLang="zh-CN" dirty="0">
                <a:solidFill>
                  <a:srgbClr val="0070C0"/>
                </a:solidFill>
              </a:rPr>
              <a:t>：</a:t>
            </a:r>
            <a:r>
              <a:rPr lang="en-US" altLang="zh-CN" dirty="0">
                <a:solidFill>
                  <a:srgbClr val="0070C0"/>
                </a:solidFill>
              </a:rPr>
              <a:t>{</a:t>
            </a:r>
            <a:r>
              <a:rPr lang="en-US" altLang="zh-CN" dirty="0" err="1">
                <a:solidFill>
                  <a:srgbClr val="0070C0"/>
                </a:solidFill>
              </a:rPr>
              <a:t>cookie.group</a:t>
            </a:r>
            <a:r>
              <a:rPr lang="en-US" altLang="zh-CN" dirty="0">
                <a:solidFill>
                  <a:srgbClr val="0070C0"/>
                </a:solidFill>
              </a:rPr>
              <a:t>(1)}')</a:t>
            </a:r>
            <a:endParaRPr lang="zh-CN" altLang="zh-CN" dirty="0">
              <a:solidFill>
                <a:srgbClr val="0070C0"/>
              </a:solidFill>
            </a:endParaRPr>
          </a:p>
          <a:p>
            <a:endParaRPr lang="zh-CN" altLang="en-US" dirty="0">
              <a:solidFill>
                <a:srgbClr val="0070C0"/>
              </a:solidFill>
            </a:endParaRPr>
          </a:p>
        </p:txBody>
      </p:sp>
    </p:spTree>
    <p:extLst>
      <p:ext uri="{BB962C8B-B14F-4D97-AF65-F5344CB8AC3E}">
        <p14:creationId xmlns:p14="http://schemas.microsoft.com/office/powerpoint/2010/main" val="148291499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02888" y="1845734"/>
            <a:ext cx="10352792" cy="4023360"/>
          </a:xfrm>
        </p:spPr>
        <p:txBody>
          <a:bodyPr>
            <a:normAutofit/>
          </a:bodyPr>
          <a:lstStyle/>
          <a:p>
            <a:r>
              <a:rPr lang="en-US" altLang="zh-CN" dirty="0" smtClean="0"/>
              <a:t>         </a:t>
            </a:r>
            <a:r>
              <a:rPr lang="zh-CN" altLang="zh-CN" dirty="0" smtClean="0"/>
              <a:t>如果</a:t>
            </a:r>
            <a:r>
              <a:rPr lang="zh-CN" altLang="zh-CN" dirty="0"/>
              <a:t>直接使用</a:t>
            </a:r>
            <a:r>
              <a:rPr lang="en-US" altLang="zh-CN" dirty="0"/>
              <a:t>Python</a:t>
            </a:r>
            <a:r>
              <a:rPr lang="zh-CN" altLang="zh-CN" dirty="0"/>
              <a:t>运行这个代码，会发现它似乎“卡住”了，不会自动结束，也没有任何输出，如图</a:t>
            </a:r>
            <a:r>
              <a:rPr lang="en-US" altLang="zh-CN" dirty="0"/>
              <a:t>9-58</a:t>
            </a:r>
            <a:r>
              <a:rPr lang="zh-CN" altLang="zh-CN" dirty="0"/>
              <a:t>所示。</a:t>
            </a:r>
          </a:p>
          <a:p>
            <a:r>
              <a:rPr lang="en-US" altLang="zh-CN" dirty="0" smtClean="0"/>
              <a:t>         </a:t>
            </a:r>
            <a:r>
              <a:rPr lang="zh-CN" altLang="zh-CN" dirty="0" smtClean="0"/>
              <a:t>如果</a:t>
            </a:r>
            <a:r>
              <a:rPr lang="zh-CN" altLang="zh-CN" dirty="0"/>
              <a:t>输入不同的内容，就会发现奥妙所在</a:t>
            </a:r>
            <a:r>
              <a:rPr lang="zh-CN" altLang="zh-CN" dirty="0" smtClean="0"/>
              <a:t>。</a:t>
            </a:r>
            <a:endParaRPr lang="en-US" altLang="zh-CN" dirty="0" smtClean="0"/>
          </a:p>
          <a:p>
            <a:r>
              <a:rPr lang="en-US" altLang="zh-CN" dirty="0"/>
              <a:t> </a:t>
            </a:r>
            <a:r>
              <a:rPr lang="en-US" altLang="zh-CN" dirty="0" smtClean="0"/>
              <a:t>        </a:t>
            </a:r>
            <a:r>
              <a:rPr lang="zh-CN" altLang="zh-CN" dirty="0" smtClean="0"/>
              <a:t>当</a:t>
            </a:r>
            <a:r>
              <a:rPr lang="zh-CN" altLang="zh-CN" dirty="0"/>
              <a:t>输入普通字符串并按下</a:t>
            </a:r>
            <a:r>
              <a:rPr lang="en-US" altLang="zh-CN" dirty="0"/>
              <a:t>Enter</a:t>
            </a:r>
            <a:r>
              <a:rPr lang="zh-CN" altLang="zh-CN" dirty="0"/>
              <a:t>键的时候，不会有任何内容返回。但是如果按照“</a:t>
            </a:r>
            <a:r>
              <a:rPr lang="en-US" altLang="zh-CN" dirty="0"/>
              <a:t>&gt;&gt;&gt;</a:t>
            </a:r>
            <a:r>
              <a:rPr lang="zh-CN" altLang="zh-CN" dirty="0"/>
              <a:t>内容</a:t>
            </a:r>
            <a:r>
              <a:rPr lang="en-US" altLang="zh-CN" dirty="0"/>
              <a:t>&lt;&lt;&lt;</a:t>
            </a:r>
            <a:r>
              <a:rPr lang="zh-CN" altLang="zh-CN" dirty="0"/>
              <a:t>”的格式输入，就会发现有内容返回出来，如图</a:t>
            </a:r>
            <a:r>
              <a:rPr lang="en-US" altLang="zh-CN" dirty="0"/>
              <a:t>9-59</a:t>
            </a:r>
            <a:r>
              <a:rPr lang="zh-CN" altLang="zh-CN" dirty="0"/>
              <a:t>所示</a:t>
            </a:r>
            <a:r>
              <a:rPr lang="zh-CN" altLang="zh-CN" dirty="0" smtClean="0"/>
              <a:t>。</a:t>
            </a:r>
            <a:endParaRPr lang="zh-CN" altLang="zh-CN" dirty="0"/>
          </a:p>
        </p:txBody>
      </p:sp>
      <p:pic>
        <p:nvPicPr>
          <p:cNvPr id="4" name="Picture 2" descr="C:\Program Files\Microsoft Office\MEDIA\CAGCAT10\j0205462.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585837" y="4340902"/>
            <a:ext cx="1818742" cy="18095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645319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50" name="图片 6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7071" y="3746198"/>
            <a:ext cx="5680294" cy="10505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251" name="图片 6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15303" y="3096769"/>
            <a:ext cx="5482687" cy="1988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363189" y="5559104"/>
            <a:ext cx="11434801" cy="369332"/>
          </a:xfrm>
          <a:prstGeom prst="rect">
            <a:avLst/>
          </a:prstGeom>
        </p:spPr>
        <p:txBody>
          <a:bodyPr wrap="square">
            <a:spAutoFit/>
          </a:bodyPr>
          <a:lstStyle/>
          <a:p>
            <a:pPr algn="ctr"/>
            <a:r>
              <a:rPr lang="en-US" altLang="zh-CN" b="1" kern="100" dirty="0">
                <a:latin typeface="Times New Roman" panose="02020603050405020304" pitchFamily="18" charset="0"/>
                <a:ea typeface="方正书宋简体"/>
              </a:rPr>
              <a:t> </a:t>
            </a:r>
            <a:r>
              <a:rPr lang="zh-CN" altLang="zh-CN" b="1" kern="100" dirty="0">
                <a:latin typeface="Times New Roman" panose="02020603050405020304" pitchFamily="18" charset="0"/>
                <a:ea typeface="方正书宋简体"/>
                <a:cs typeface="Times New Roman" panose="02020603050405020304" pitchFamily="18" charset="0"/>
              </a:rPr>
              <a:t>图</a:t>
            </a:r>
            <a:r>
              <a:rPr lang="en-US" altLang="zh-CN" b="1" kern="100" dirty="0">
                <a:latin typeface="Times New Roman" panose="02020603050405020304" pitchFamily="18" charset="0"/>
                <a:ea typeface="方正书宋简体"/>
              </a:rPr>
              <a:t>9-5</a:t>
            </a:r>
            <a:r>
              <a:rPr lang="en-US" altLang="zh-CN" b="1" kern="100" dirty="0">
                <a:latin typeface="Times New Roman" panose="02020603050405020304" pitchFamily="18" charset="0"/>
              </a:rPr>
              <a:t>8  </a:t>
            </a:r>
            <a:r>
              <a:rPr lang="zh-CN" altLang="zh-CN" b="1" kern="100" dirty="0">
                <a:latin typeface="Times New Roman" panose="02020603050405020304" pitchFamily="18" charset="0"/>
                <a:ea typeface="方正书宋简体"/>
                <a:cs typeface="Times New Roman" panose="02020603050405020304" pitchFamily="18" charset="0"/>
              </a:rPr>
              <a:t>代码运行以后，看起来就像是卡住了一样</a:t>
            </a:r>
            <a:r>
              <a:rPr lang="en-US" altLang="zh-CN" b="1" kern="100" dirty="0">
                <a:latin typeface="Times New Roman" panose="02020603050405020304" pitchFamily="18" charset="0"/>
                <a:ea typeface="方正书宋简体"/>
              </a:rPr>
              <a:t>        </a:t>
            </a:r>
            <a:r>
              <a:rPr lang="zh-CN" altLang="zh-CN" b="1" kern="100" dirty="0">
                <a:latin typeface="Times New Roman" panose="02020603050405020304" pitchFamily="18" charset="0"/>
                <a:ea typeface="方正书宋简体"/>
                <a:cs typeface="Times New Roman" panose="02020603050405020304" pitchFamily="18" charset="0"/>
              </a:rPr>
              <a:t>图</a:t>
            </a:r>
            <a:r>
              <a:rPr lang="en-US" altLang="zh-CN" b="1" kern="100" dirty="0">
                <a:latin typeface="Times New Roman" panose="02020603050405020304" pitchFamily="18" charset="0"/>
                <a:ea typeface="方正书宋简体"/>
              </a:rPr>
              <a:t>9-5</a:t>
            </a:r>
            <a:r>
              <a:rPr lang="en-US" altLang="zh-CN" b="1" kern="100" dirty="0">
                <a:latin typeface="Times New Roman" panose="02020603050405020304" pitchFamily="18" charset="0"/>
              </a:rPr>
              <a:t>9  </a:t>
            </a:r>
            <a:r>
              <a:rPr lang="zh-CN" altLang="zh-CN" b="1" kern="100" dirty="0">
                <a:latin typeface="Times New Roman" panose="02020603050405020304" pitchFamily="18" charset="0"/>
                <a:ea typeface="方正书宋简体"/>
                <a:cs typeface="Times New Roman" panose="02020603050405020304" pitchFamily="18" charset="0"/>
              </a:rPr>
              <a:t>输入特定的内容，程序才会有内容打印到屏幕上</a:t>
            </a:r>
            <a:endParaRPr lang="zh-CN" altLang="en-US" b="1" dirty="0"/>
          </a:p>
        </p:txBody>
      </p:sp>
    </p:spTree>
    <p:extLst>
      <p:ext uri="{BB962C8B-B14F-4D97-AF65-F5344CB8AC3E}">
        <p14:creationId xmlns:p14="http://schemas.microsoft.com/office/powerpoint/2010/main" val="314317158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en-US" altLang="zh-CN" dirty="0" smtClean="0"/>
              <a:t>         </a:t>
            </a:r>
            <a:r>
              <a:rPr lang="zh-CN" altLang="zh-CN" dirty="0" smtClean="0"/>
              <a:t>现在</a:t>
            </a:r>
            <a:r>
              <a:rPr lang="zh-CN" altLang="zh-CN" dirty="0"/>
              <a:t>需要使用管道把</a:t>
            </a:r>
            <a:r>
              <a:rPr lang="en-US" altLang="zh-CN" dirty="0" err="1"/>
              <a:t>mitmdump</a:t>
            </a:r>
            <a:r>
              <a:rPr lang="zh-CN" altLang="zh-CN" dirty="0"/>
              <a:t>运行的脚本和这个</a:t>
            </a:r>
            <a:r>
              <a:rPr lang="en-US" altLang="zh-CN" dirty="0"/>
              <a:t>Python</a:t>
            </a:r>
            <a:r>
              <a:rPr lang="zh-CN" altLang="zh-CN" dirty="0"/>
              <a:t>脚本连接在一起。运行命令：</a:t>
            </a:r>
          </a:p>
          <a:p>
            <a:r>
              <a:rPr lang="en-US" altLang="zh-CN" dirty="0" err="1">
                <a:solidFill>
                  <a:srgbClr val="0070C0"/>
                </a:solidFill>
              </a:rPr>
              <a:t>mitmdump</a:t>
            </a:r>
            <a:r>
              <a:rPr lang="en-US" altLang="zh-CN" dirty="0">
                <a:solidFill>
                  <a:srgbClr val="0070C0"/>
                </a:solidFill>
              </a:rPr>
              <a:t> -s parse_one_site.py | python3 extract.py</a:t>
            </a:r>
            <a:endParaRPr lang="zh-CN" altLang="zh-CN" dirty="0">
              <a:solidFill>
                <a:srgbClr val="0070C0"/>
              </a:solidFill>
            </a:endParaRPr>
          </a:p>
          <a:p>
            <a:r>
              <a:rPr lang="en-US" altLang="zh-CN" dirty="0" smtClean="0"/>
              <a:t>         </a:t>
            </a:r>
            <a:r>
              <a:rPr lang="zh-CN" altLang="zh-CN" dirty="0" smtClean="0"/>
              <a:t>运行</a:t>
            </a:r>
            <a:r>
              <a:rPr lang="zh-CN" altLang="zh-CN" dirty="0"/>
              <a:t>命令以后，在手机上访问网站或者刷新</a:t>
            </a:r>
            <a:r>
              <a:rPr lang="en-US" altLang="zh-CN" dirty="0"/>
              <a:t>App</a:t>
            </a:r>
            <a:r>
              <a:rPr lang="zh-CN" altLang="zh-CN" dirty="0"/>
              <a:t>就会看到图</a:t>
            </a:r>
            <a:r>
              <a:rPr lang="en-US" altLang="zh-CN" dirty="0"/>
              <a:t>9-60</a:t>
            </a:r>
            <a:r>
              <a:rPr lang="zh-CN" altLang="zh-CN" dirty="0"/>
              <a:t>所示的输出。</a:t>
            </a:r>
          </a:p>
          <a:p>
            <a:endParaRPr lang="zh-CN" altLang="en-US" dirty="0"/>
          </a:p>
          <a:p>
            <a:endParaRPr lang="zh-CN" altLang="en-US" dirty="0"/>
          </a:p>
        </p:txBody>
      </p:sp>
    </p:spTree>
    <p:extLst>
      <p:ext uri="{BB962C8B-B14F-4D97-AF65-F5344CB8AC3E}">
        <p14:creationId xmlns:p14="http://schemas.microsoft.com/office/powerpoint/2010/main" val="327266804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274" name="图片 6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85387" y="1876580"/>
            <a:ext cx="5111734" cy="3865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3159242" y="5864868"/>
            <a:ext cx="6096541" cy="369332"/>
          </a:xfrm>
          <a:prstGeom prst="rect">
            <a:avLst/>
          </a:prstGeom>
        </p:spPr>
        <p:txBody>
          <a:bodyPr wrap="none">
            <a:spAutoFit/>
          </a:bodyPr>
          <a:lstStyle/>
          <a:p>
            <a:pPr algn="ctr"/>
            <a:r>
              <a:rPr lang="zh-CN" altLang="zh-CN" b="1" kern="100" dirty="0">
                <a:latin typeface="Times New Roman" panose="02020603050405020304" pitchFamily="18" charset="0"/>
                <a:ea typeface="方正书宋简体"/>
                <a:cs typeface="Times New Roman" panose="02020603050405020304" pitchFamily="18" charset="0"/>
              </a:rPr>
              <a:t>图</a:t>
            </a:r>
            <a:r>
              <a:rPr lang="en-US" altLang="zh-CN" b="1" kern="100" dirty="0">
                <a:latin typeface="Times New Roman" panose="02020603050405020304" pitchFamily="18" charset="0"/>
                <a:ea typeface="方正书宋简体"/>
              </a:rPr>
              <a:t>9-</a:t>
            </a:r>
            <a:r>
              <a:rPr lang="en-US" altLang="zh-CN" b="1" kern="100" dirty="0">
                <a:latin typeface="Times New Roman" panose="02020603050405020304" pitchFamily="18" charset="0"/>
              </a:rPr>
              <a:t>60  </a:t>
            </a:r>
            <a:r>
              <a:rPr lang="zh-CN" altLang="zh-CN" b="1" kern="100" dirty="0">
                <a:latin typeface="Times New Roman" panose="02020603050405020304" pitchFamily="18" charset="0"/>
                <a:ea typeface="方正书宋简体"/>
                <a:cs typeface="Times New Roman" panose="02020603050405020304" pitchFamily="18" charset="0"/>
              </a:rPr>
              <a:t>使用管道连接两个程序以后直接输出所有的</a:t>
            </a:r>
            <a:r>
              <a:rPr lang="en-US" altLang="zh-CN" b="1" kern="100" dirty="0">
                <a:latin typeface="Times New Roman" panose="02020603050405020304" pitchFamily="18" charset="0"/>
                <a:ea typeface="方正书宋简体"/>
              </a:rPr>
              <a:t>Cookies</a:t>
            </a:r>
            <a:endParaRPr lang="zh-CN" altLang="en-US" b="1" dirty="0"/>
          </a:p>
        </p:txBody>
      </p:sp>
    </p:spTree>
    <p:extLst>
      <p:ext uri="{BB962C8B-B14F-4D97-AF65-F5344CB8AC3E}">
        <p14:creationId xmlns:p14="http://schemas.microsoft.com/office/powerpoint/2010/main" val="363977446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4000" dirty="0" bmk="">
                <a:solidFill>
                  <a:srgbClr val="0070C0"/>
                </a:solidFill>
                <a:latin typeface="华文行楷" panose="02010800040101010101" pitchFamily="2" charset="-122"/>
                <a:ea typeface="华文行楷" panose="02010800040101010101" pitchFamily="2" charset="-122"/>
                <a:cs typeface="+mn-cs"/>
              </a:rPr>
              <a:t>9.3  </a:t>
            </a:r>
            <a:r>
              <a:rPr lang="zh-CN" altLang="zh-CN" sz="4000" dirty="0" bmk="">
                <a:solidFill>
                  <a:srgbClr val="0070C0"/>
                </a:solidFill>
                <a:latin typeface="华文行楷" panose="02010800040101010101" pitchFamily="2" charset="-122"/>
                <a:ea typeface="华文行楷" panose="02010800040101010101" pitchFamily="2" charset="-122"/>
                <a:cs typeface="+mn-cs"/>
              </a:rPr>
              <a:t>阶段案例——</a:t>
            </a:r>
            <a:r>
              <a:rPr lang="en-US" altLang="zh-CN" sz="4000" dirty="0" bmk="">
                <a:solidFill>
                  <a:srgbClr val="0070C0"/>
                </a:solidFill>
                <a:latin typeface="华文行楷" panose="02010800040101010101" pitchFamily="2" charset="-122"/>
                <a:ea typeface="华文行楷" panose="02010800040101010101" pitchFamily="2" charset="-122"/>
                <a:cs typeface="+mn-cs"/>
              </a:rPr>
              <a:t>Keep</a:t>
            </a:r>
            <a:r>
              <a:rPr lang="zh-CN" altLang="zh-CN" sz="4000" dirty="0" bmk="">
                <a:solidFill>
                  <a:srgbClr val="0070C0"/>
                </a:solidFill>
                <a:latin typeface="华文行楷" panose="02010800040101010101" pitchFamily="2" charset="-122"/>
                <a:ea typeface="华文行楷" panose="02010800040101010101" pitchFamily="2" charset="-122"/>
                <a:cs typeface="+mn-cs"/>
              </a:rPr>
              <a:t>热门</a:t>
            </a:r>
            <a:endParaRPr lang="zh-CN" altLang="en-US" sz="4000" dirty="0" bmk="">
              <a:solidFill>
                <a:srgbClr val="0070C0"/>
              </a:solidFill>
              <a:latin typeface="华文行楷" panose="02010800040101010101" pitchFamily="2" charset="-122"/>
              <a:ea typeface="华文行楷" panose="02010800040101010101" pitchFamily="2" charset="-122"/>
              <a:cs typeface="+mn-cs"/>
            </a:endParaRPr>
          </a:p>
        </p:txBody>
      </p:sp>
      <p:sp>
        <p:nvSpPr>
          <p:cNvPr id="4" name="Rectangle 1"/>
          <p:cNvSpPr>
            <a:spLocks noGrp="1" noChangeArrowheads="1"/>
          </p:cNvSpPr>
          <p:nvPr>
            <p:ph idx="1"/>
          </p:nvPr>
        </p:nvSpPr>
        <p:spPr bwMode="auto">
          <a:xfrm>
            <a:off x="446049" y="2036934"/>
            <a:ext cx="7515922" cy="44258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2286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indent="0" eaLnBrk="1" fontAlgn="base" hangingPunct="1">
              <a:lnSpc>
                <a:spcPct val="85000"/>
              </a:lnSpc>
              <a:spcAft>
                <a:spcPct val="0"/>
              </a:spcAft>
              <a:buClrTx/>
              <a:buSzTx/>
              <a:buNone/>
              <a:tabLst/>
            </a:pPr>
            <a:r>
              <a:rPr lang="en-US" altLang="zh-CN" sz="4000" spc="-50" dirty="0" bmk="_Toc500103499">
                <a:solidFill>
                  <a:srgbClr val="7030A0"/>
                </a:solidFill>
                <a:latin typeface="黑体" panose="02010609060101010101" pitchFamily="49" charset="-122"/>
                <a:ea typeface="黑体" panose="02010609060101010101" pitchFamily="49" charset="-122"/>
              </a:rPr>
              <a:t>9.3.1  </a:t>
            </a:r>
            <a:r>
              <a:rPr lang="zh-CN" altLang="en-US" sz="4000" spc="-50" dirty="0" bmk="_Toc500103499">
                <a:solidFill>
                  <a:srgbClr val="7030A0"/>
                </a:solidFill>
                <a:latin typeface="黑体" panose="02010609060101010101" pitchFamily="49" charset="-122"/>
                <a:ea typeface="黑体" panose="02010609060101010101" pitchFamily="49" charset="-122"/>
              </a:rPr>
              <a:t>需求分析</a:t>
            </a:r>
            <a:endParaRPr lang="zh-CN" altLang="en-US" sz="4000" spc="-50" dirty="0" bmk="_Toc500103500">
              <a:solidFill>
                <a:srgbClr val="7030A0"/>
              </a:solidFill>
              <a:latin typeface="黑体" panose="02010609060101010101" pitchFamily="49" charset="-122"/>
              <a:ea typeface="黑体" panose="02010609060101010101" pitchFamily="49" charset="-122"/>
            </a:endParaRPr>
          </a:p>
          <a:p>
            <a:pPr marL="0" marR="0" lvl="0" indent="228600" algn="l" defTabSz="914400" rtl="0" eaLnBrk="0" fontAlgn="base" latinLnBrk="0" hangingPunct="0">
              <a:lnSpc>
                <a:spcPct val="100000"/>
              </a:lnSpc>
              <a:spcBef>
                <a:spcPct val="0"/>
              </a:spcBef>
              <a:spcAft>
                <a:spcPct val="0"/>
              </a:spcAft>
              <a:buClrTx/>
              <a:buSzTx/>
              <a:buFontTx/>
              <a:buNone/>
              <a:tabLst/>
            </a:pPr>
            <a:r>
              <a:rPr kumimoji="0" lang="zh-CN" altLang="en-US" sz="3200"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    </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目标</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App</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Keep</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a:t>
            </a:r>
            <a:endParaRPr kumimoji="0" lang="zh-CN" altLang="en-US" i="0" u="none" strike="noStrike" cap="none" normalizeH="0" baseline="0" dirty="0" smtClean="0">
              <a:ln>
                <a:noFill/>
              </a:ln>
              <a:solidFill>
                <a:schemeClr val="tx1"/>
              </a:solidFill>
              <a:effectLst/>
            </a:endParaRPr>
          </a:p>
          <a:p>
            <a:pPr marL="0" marR="0" lvl="0" indent="228600" algn="l" defTabSz="914400" rtl="0" eaLnBrk="0" fontAlgn="base" latinLnBrk="0" hangingPunct="0">
              <a:lnSpc>
                <a:spcPct val="100000"/>
              </a:lnSpc>
              <a:spcBef>
                <a:spcPct val="0"/>
              </a:spcBef>
              <a:spcAft>
                <a:spcPct val="0"/>
              </a:spcAft>
              <a:buClrTx/>
              <a:buSzTx/>
              <a:buFontTx/>
              <a:buNone/>
              <a:tabLst/>
            </a:pP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    </a:t>
            </a:r>
            <a:r>
              <a:rPr kumimoji="0" lang="zh-CN" altLang="en-US" i="0" u="none" strike="noStrike" cap="none" normalizeH="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 </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目标内容：</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Keep</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是当下热门的健身</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App</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，本次案例的目的是要使用抓包的方式爬取</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Keep</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的热门动态。</a:t>
            </a:r>
            <a:endPar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endParaRPr>
          </a:p>
          <a:p>
            <a:pPr marL="0" marR="0" lvl="0" indent="228600" algn="l" defTabSz="914400" rtl="0" eaLnBrk="0" fontAlgn="base" latinLnBrk="0" hangingPunct="0">
              <a:lnSpc>
                <a:spcPct val="100000"/>
              </a:lnSpc>
              <a:spcBef>
                <a:spcPct val="0"/>
              </a:spcBef>
              <a:spcAft>
                <a:spcPct val="0"/>
              </a:spcAft>
              <a:buClrTx/>
              <a:buSzTx/>
              <a:buFontTx/>
              <a:buNone/>
              <a:tabLst/>
            </a:pPr>
            <a:r>
              <a:rPr lang="en-US" altLang="zh-CN" dirty="0">
                <a:latin typeface="Times New Roman" panose="02020603050405020304" pitchFamily="18" charset="0"/>
                <a:ea typeface="方正兰亭刊宋简体"/>
                <a:cs typeface="Times New Roman" panose="02020603050405020304" pitchFamily="18" charset="0"/>
              </a:rPr>
              <a:t> </a:t>
            </a:r>
            <a:r>
              <a:rPr lang="en-US" altLang="zh-CN" dirty="0" smtClean="0">
                <a:latin typeface="Times New Roman" panose="02020603050405020304" pitchFamily="18" charset="0"/>
                <a:ea typeface="方正兰亭刊宋简体"/>
                <a:cs typeface="Times New Roman" panose="02020603050405020304" pitchFamily="18" charset="0"/>
              </a:rPr>
              <a:t>    </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热门动态在手机上的界面如图</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9</a:t>
            </a:r>
            <a:r>
              <a:rPr kumimoji="0" lang="en-US" altLang="zh-CN"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61</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所示。</a:t>
            </a:r>
            <a:endPar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endParaRPr>
          </a:p>
          <a:p>
            <a:pPr lvl="0"/>
            <a:r>
              <a:rPr lang="zh-CN" altLang="en-US" dirty="0" smtClean="0">
                <a:latin typeface="Times New Roman" panose="02020603050405020304" pitchFamily="18" charset="0"/>
                <a:ea typeface="方正兰亭刊宋简体"/>
                <a:cs typeface="Times New Roman" panose="02020603050405020304" pitchFamily="18" charset="0"/>
              </a:rPr>
              <a:t>    涉及</a:t>
            </a:r>
            <a:r>
              <a:rPr lang="zh-CN" altLang="en-US" dirty="0">
                <a:latin typeface="Times New Roman" panose="02020603050405020304" pitchFamily="18" charset="0"/>
                <a:ea typeface="方正兰亭刊宋简体"/>
                <a:cs typeface="Times New Roman" panose="02020603050405020304" pitchFamily="18" charset="0"/>
              </a:rPr>
              <a:t>的知识点：</a:t>
            </a:r>
            <a:endParaRPr lang="en-US" altLang="zh-CN" dirty="0">
              <a:latin typeface="Times New Roman" panose="02020603050405020304" pitchFamily="18" charset="0"/>
              <a:ea typeface="方正兰亭刊宋简体"/>
              <a:cs typeface="Times New Roman" panose="02020603050405020304" pitchFamily="18" charset="0"/>
            </a:endParaRPr>
          </a:p>
          <a:p>
            <a:pPr indent="0">
              <a:buNone/>
            </a:pPr>
            <a:r>
              <a:rPr lang="zh-CN" altLang="zh-CN" dirty="0" smtClean="0"/>
              <a:t>（</a:t>
            </a:r>
            <a:r>
              <a:rPr lang="en-US" altLang="zh-CN" dirty="0"/>
              <a:t>1</a:t>
            </a:r>
            <a:r>
              <a:rPr lang="zh-CN" altLang="zh-CN" dirty="0"/>
              <a:t>）使用</a:t>
            </a:r>
            <a:r>
              <a:rPr lang="en-US" altLang="zh-CN" dirty="0"/>
              <a:t>Charles</a:t>
            </a:r>
            <a:r>
              <a:rPr lang="zh-CN" altLang="zh-CN" dirty="0"/>
              <a:t>或者</a:t>
            </a:r>
            <a:r>
              <a:rPr lang="en-US" altLang="zh-CN" dirty="0" err="1"/>
              <a:t>mitmproxy</a:t>
            </a:r>
            <a:r>
              <a:rPr lang="zh-CN" altLang="zh-CN" dirty="0"/>
              <a:t>抓包。</a:t>
            </a:r>
          </a:p>
          <a:p>
            <a:pPr indent="0">
              <a:buNone/>
            </a:pPr>
            <a:r>
              <a:rPr lang="zh-CN" altLang="zh-CN" dirty="0"/>
              <a:t>（</a:t>
            </a:r>
            <a:r>
              <a:rPr lang="en-US" altLang="zh-CN" dirty="0"/>
              <a:t>2</a:t>
            </a:r>
            <a:r>
              <a:rPr lang="zh-CN" altLang="zh-CN" dirty="0"/>
              <a:t>）开发</a:t>
            </a:r>
            <a:r>
              <a:rPr lang="en-US" altLang="zh-CN" dirty="0"/>
              <a:t>App</a:t>
            </a:r>
            <a:r>
              <a:rPr lang="zh-CN" altLang="zh-CN" dirty="0"/>
              <a:t>爬虫。</a:t>
            </a:r>
          </a:p>
          <a:p>
            <a:pPr marL="0" marR="0" lvl="0" indent="228600" algn="l" defTabSz="914400" rtl="0" eaLnBrk="0" fontAlgn="base" latinLnBrk="0" hangingPunct="0">
              <a:lnSpc>
                <a:spcPct val="100000"/>
              </a:lnSpc>
              <a:spcBef>
                <a:spcPct val="0"/>
              </a:spcBef>
              <a:spcAft>
                <a:spcPct val="0"/>
              </a:spcAft>
              <a:buClrTx/>
              <a:buSzTx/>
              <a:buFontTx/>
              <a:buNone/>
              <a:tabLst/>
            </a:pPr>
            <a:endParaRPr kumimoji="0" lang="zh-CN" altLang="en-US" i="0" u="none" strike="noStrike" cap="none" normalizeH="0" baseline="0" dirty="0" smtClean="0">
              <a:ln>
                <a:noFill/>
              </a:ln>
              <a:solidFill>
                <a:schemeClr val="tx1"/>
              </a:solidFill>
              <a:effectLst/>
            </a:endParaRPr>
          </a:p>
        </p:txBody>
      </p:sp>
      <p:pic>
        <p:nvPicPr>
          <p:cNvPr id="55298" name="Picture 2" descr="9-6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824907" y="1880715"/>
            <a:ext cx="2304732" cy="4099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p:cNvSpPr/>
          <p:nvPr/>
        </p:nvSpPr>
        <p:spPr>
          <a:xfrm>
            <a:off x="8429414" y="5980213"/>
            <a:ext cx="3095719" cy="369332"/>
          </a:xfrm>
          <a:prstGeom prst="rect">
            <a:avLst/>
          </a:prstGeom>
        </p:spPr>
        <p:txBody>
          <a:bodyPr wrap="none">
            <a:spAutoFit/>
          </a:bodyPr>
          <a:lstStyle/>
          <a:p>
            <a:r>
              <a:rPr lang="zh-CN" altLang="zh-CN" b="1" kern="1000" dirty="0">
                <a:latin typeface="Times New Roman" panose="02020603050405020304" pitchFamily="18" charset="0"/>
                <a:ea typeface="方正书宋简体"/>
                <a:cs typeface="Times New Roman" panose="02020603050405020304" pitchFamily="18" charset="0"/>
              </a:rPr>
              <a:t>图</a:t>
            </a:r>
            <a:r>
              <a:rPr lang="en-US" altLang="zh-CN" b="1" kern="1000" dirty="0">
                <a:latin typeface="Times New Roman" panose="02020603050405020304" pitchFamily="18" charset="0"/>
                <a:ea typeface="方正书宋简体"/>
              </a:rPr>
              <a:t>9-6</a:t>
            </a:r>
            <a:r>
              <a:rPr lang="en-US" altLang="zh-CN" b="1" kern="1000" dirty="0">
                <a:latin typeface="Times New Roman" panose="02020603050405020304" pitchFamily="18" charset="0"/>
              </a:rPr>
              <a:t>1 </a:t>
            </a:r>
            <a:r>
              <a:rPr lang="en-US" altLang="zh-CN" b="1" kern="1000" dirty="0">
                <a:latin typeface="Times New Roman" panose="02020603050405020304" pitchFamily="18" charset="0"/>
                <a:ea typeface="方正书宋简体"/>
              </a:rPr>
              <a:t> Keep</a:t>
            </a:r>
            <a:r>
              <a:rPr lang="zh-CN" altLang="zh-CN" b="1" kern="1000" dirty="0">
                <a:latin typeface="Times New Roman" panose="02020603050405020304" pitchFamily="18" charset="0"/>
                <a:ea typeface="方正书宋简体"/>
                <a:cs typeface="Times New Roman" panose="02020603050405020304" pitchFamily="18" charset="0"/>
              </a:rPr>
              <a:t>的热门动态页面</a:t>
            </a:r>
            <a:endParaRPr lang="zh-CN" altLang="en-US" b="1" dirty="0"/>
          </a:p>
        </p:txBody>
      </p:sp>
    </p:spTree>
    <p:extLst>
      <p:ext uri="{BB962C8B-B14F-4D97-AF65-F5344CB8AC3E}">
        <p14:creationId xmlns:p14="http://schemas.microsoft.com/office/powerpoint/2010/main" val="206465508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lvl="0"/>
            <a:r>
              <a:rPr lang="en-US" altLang="zh-CN" sz="4000" dirty="0" bmk="_Toc500103500">
                <a:solidFill>
                  <a:srgbClr val="7030A0"/>
                </a:solidFill>
                <a:latin typeface="黑体" panose="02010609060101010101" pitchFamily="49" charset="-122"/>
                <a:ea typeface="黑体" panose="02010609060101010101" pitchFamily="49" charset="-122"/>
                <a:cs typeface="+mn-cs"/>
              </a:rPr>
              <a:t>9.3.2  </a:t>
            </a:r>
            <a:r>
              <a:rPr lang="zh-CN" altLang="en-US" sz="4000" dirty="0" bmk="_Toc500103500">
                <a:solidFill>
                  <a:srgbClr val="7030A0"/>
                </a:solidFill>
                <a:latin typeface="黑体" panose="02010609060101010101" pitchFamily="49" charset="-122"/>
                <a:ea typeface="黑体" panose="02010609060101010101" pitchFamily="49" charset="-122"/>
                <a:cs typeface="+mn-cs"/>
              </a:rPr>
              <a:t>核心代码构建</a:t>
            </a:r>
            <a:endParaRPr lang="zh-CN" altLang="en-US" sz="4000" dirty="0" bmk="_Toc500103497">
              <a:solidFill>
                <a:srgbClr val="7030A0"/>
              </a:solidFill>
              <a:latin typeface="黑体" panose="02010609060101010101" pitchFamily="49" charset="-122"/>
              <a:ea typeface="黑体" panose="02010609060101010101" pitchFamily="49" charset="-122"/>
              <a:cs typeface="+mn-cs"/>
            </a:endParaRPr>
          </a:p>
        </p:txBody>
      </p:sp>
      <p:sp>
        <p:nvSpPr>
          <p:cNvPr id="4" name="Rectangle 1"/>
          <p:cNvSpPr>
            <a:spLocks noGrp="1" noChangeArrowheads="1"/>
          </p:cNvSpPr>
          <p:nvPr>
            <p:ph idx="1"/>
          </p:nvPr>
        </p:nvSpPr>
        <p:spPr bwMode="auto">
          <a:xfrm>
            <a:off x="378025" y="2113572"/>
            <a:ext cx="11496909" cy="310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2286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228600" algn="l" defTabSz="914400" rtl="0" eaLnBrk="0" fontAlgn="base" latinLnBrk="0" hangingPunct="0">
              <a:lnSpc>
                <a:spcPct val="100000"/>
              </a:lnSpc>
              <a:spcBef>
                <a:spcPct val="0"/>
              </a:spcBef>
              <a:spcAft>
                <a:spcPct val="0"/>
              </a:spcAft>
              <a:buClrTx/>
              <a:buSzTx/>
              <a:buFontTx/>
              <a:buNone/>
              <a:tabLst/>
            </a:pP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      打开</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Charles</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，并使用手机通过</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Charles</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代理上网，然后运行</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Keep</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，打开动态版面。此时，在</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Keep</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中可以找到动态这个版面对应的数据包，如图</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9</a:t>
            </a:r>
            <a:r>
              <a:rPr kumimoji="0" lang="en-US" altLang="zh-CN"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62</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所示。</a:t>
            </a:r>
            <a:endParaRPr kumimoji="0" lang="zh-CN" altLang="en-US" i="0" u="none" strike="noStrike" cap="none" normalizeH="0" baseline="0" dirty="0" smtClean="0">
              <a:ln>
                <a:noFill/>
              </a:ln>
              <a:solidFill>
                <a:schemeClr val="tx1"/>
              </a:solidFill>
              <a:effectLst/>
            </a:endParaRPr>
          </a:p>
          <a:p>
            <a:pPr marL="0" marR="0" lvl="0" indent="228600" algn="l" defTabSz="914400" rtl="0" eaLnBrk="0" fontAlgn="base" latinLnBrk="0" hangingPunct="0">
              <a:lnSpc>
                <a:spcPct val="100000"/>
              </a:lnSpc>
              <a:spcBef>
                <a:spcPct val="0"/>
              </a:spcBef>
              <a:spcAft>
                <a:spcPct val="0"/>
              </a:spcAft>
              <a:buClrTx/>
              <a:buSzTx/>
              <a:buFontTx/>
              <a:buNone/>
              <a:tabLst/>
            </a:pP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      从图</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9</a:t>
            </a:r>
            <a:r>
              <a:rPr kumimoji="0" lang="en-US" altLang="zh-CN"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61</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中可以看到，</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Keep</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的数据包虽然使用</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JSON</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，但是中文可以正常显示。</a:t>
            </a:r>
            <a:endParaRPr kumimoji="0" lang="zh-CN" altLang="en-US" i="0" u="none" strike="noStrike" cap="none" normalizeH="0" baseline="0" dirty="0" smtClean="0">
              <a:ln>
                <a:noFill/>
              </a:ln>
              <a:solidFill>
                <a:schemeClr val="tx1"/>
              </a:solidFill>
              <a:effectLst/>
            </a:endParaRPr>
          </a:p>
          <a:p>
            <a:pPr marL="0" marR="0" lvl="0" indent="228600" algn="l" defTabSz="914400" rtl="0" eaLnBrk="0" fontAlgn="base" latinLnBrk="0" hangingPunct="0">
              <a:lnSpc>
                <a:spcPct val="100000"/>
              </a:lnSpc>
              <a:spcBef>
                <a:spcPct val="0"/>
              </a:spcBef>
              <a:spcAft>
                <a:spcPct val="0"/>
              </a:spcAft>
              <a:buClrTx/>
              <a:buSzTx/>
              <a:buFontTx/>
              <a:buNone/>
              <a:tabLst/>
            </a:pP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      通过构造这个请求的头部和</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URL</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，编写获取</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Keep</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热门帖子的代码，如图</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9</a:t>
            </a:r>
            <a:r>
              <a:rPr kumimoji="0" lang="en-US" altLang="zh-CN"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63</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所示。</a:t>
            </a:r>
            <a:endParaRPr kumimoji="0" lang="zh-CN" altLang="en-US" i="0" u="none" strike="noStrike" cap="none" normalizeH="0" baseline="0" dirty="0" smtClean="0">
              <a:ln>
                <a:noFill/>
              </a:ln>
              <a:solidFill>
                <a:schemeClr val="tx1"/>
              </a:solidFill>
              <a:effectLst/>
            </a:endParaRPr>
          </a:p>
        </p:txBody>
      </p:sp>
    </p:spTree>
    <p:extLst>
      <p:ext uri="{BB962C8B-B14F-4D97-AF65-F5344CB8AC3E}">
        <p14:creationId xmlns:p14="http://schemas.microsoft.com/office/powerpoint/2010/main" val="17169875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en-US" altLang="zh-CN" dirty="0" smtClean="0"/>
              <a:t>         </a:t>
            </a:r>
            <a:r>
              <a:rPr lang="zh-CN" altLang="zh-CN" dirty="0" smtClean="0"/>
              <a:t>安装</a:t>
            </a:r>
            <a:r>
              <a:rPr lang="zh-CN" altLang="zh-CN" dirty="0"/>
              <a:t>完成后，第一次运行</a:t>
            </a:r>
            <a:r>
              <a:rPr lang="en-US" altLang="zh-CN" dirty="0"/>
              <a:t>Charles</a:t>
            </a:r>
            <a:r>
              <a:rPr lang="zh-CN" altLang="zh-CN" dirty="0"/>
              <a:t>会弹出一个对话框，提示需要获取权限来自动配置网络，单击“</a:t>
            </a:r>
            <a:r>
              <a:rPr lang="en-US" altLang="zh-CN" dirty="0"/>
              <a:t>Grant Privileges</a:t>
            </a:r>
            <a:r>
              <a:rPr lang="zh-CN" altLang="zh-CN" dirty="0"/>
              <a:t>”按钮并输入系统密码运行即可，如图</a:t>
            </a:r>
            <a:r>
              <a:rPr lang="en-US" altLang="zh-CN" dirty="0"/>
              <a:t>9-2</a:t>
            </a:r>
            <a:r>
              <a:rPr lang="zh-CN" altLang="zh-CN" dirty="0"/>
              <a:t>所示。</a:t>
            </a:r>
          </a:p>
          <a:p>
            <a:endParaRPr lang="zh-CN" altLang="en-US" dirty="0"/>
          </a:p>
        </p:txBody>
      </p:sp>
      <p:pic>
        <p:nvPicPr>
          <p:cNvPr id="3074" name="图片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01697" y="3605019"/>
            <a:ext cx="8231457" cy="16918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p:cNvSpPr/>
          <p:nvPr/>
        </p:nvSpPr>
        <p:spPr>
          <a:xfrm>
            <a:off x="3216068" y="5792802"/>
            <a:ext cx="6021200" cy="369332"/>
          </a:xfrm>
          <a:prstGeom prst="rect">
            <a:avLst/>
          </a:prstGeom>
        </p:spPr>
        <p:txBody>
          <a:bodyPr wrap="none">
            <a:spAutoFit/>
          </a:bodyPr>
          <a:lstStyle/>
          <a:p>
            <a:r>
              <a:rPr lang="zh-CN" altLang="zh-CN" b="1" kern="100" dirty="0">
                <a:latin typeface="Times New Roman" panose="02020603050405020304" pitchFamily="18" charset="0"/>
                <a:ea typeface="方正书宋简体"/>
                <a:cs typeface="Times New Roman" panose="02020603050405020304" pitchFamily="18" charset="0"/>
              </a:rPr>
              <a:t>图</a:t>
            </a:r>
            <a:r>
              <a:rPr lang="en-US" altLang="zh-CN" b="1" kern="100" dirty="0">
                <a:latin typeface="Times New Roman" panose="02020603050405020304" pitchFamily="18" charset="0"/>
                <a:ea typeface="方正书宋简体"/>
              </a:rPr>
              <a:t>9-2  </a:t>
            </a:r>
            <a:r>
              <a:rPr lang="zh-CN" altLang="zh-CN" b="1" kern="100" dirty="0">
                <a:latin typeface="Times New Roman" panose="02020603050405020304" pitchFamily="18" charset="0"/>
                <a:ea typeface="方正书宋简体"/>
                <a:cs typeface="Times New Roman" panose="02020603050405020304" pitchFamily="18" charset="0"/>
              </a:rPr>
              <a:t>单击“</a:t>
            </a:r>
            <a:r>
              <a:rPr lang="en-US" altLang="zh-CN" b="1" kern="100" dirty="0">
                <a:latin typeface="Times New Roman" panose="02020603050405020304" pitchFamily="18" charset="0"/>
                <a:ea typeface="方正书宋简体"/>
              </a:rPr>
              <a:t>Grant Privileges</a:t>
            </a:r>
            <a:r>
              <a:rPr lang="zh-CN" altLang="zh-CN" b="1" kern="100" dirty="0">
                <a:latin typeface="Times New Roman" panose="02020603050405020304" pitchFamily="18" charset="0"/>
                <a:ea typeface="方正书宋简体"/>
                <a:cs typeface="Times New Roman" panose="02020603050405020304" pitchFamily="18" charset="0"/>
              </a:rPr>
              <a:t>”按钮同意</a:t>
            </a:r>
            <a:r>
              <a:rPr lang="en-US" altLang="zh-CN" b="1" kern="100" dirty="0">
                <a:latin typeface="Times New Roman" panose="02020603050405020304" pitchFamily="18" charset="0"/>
                <a:ea typeface="方正书宋简体"/>
              </a:rPr>
              <a:t>Charles</a:t>
            </a:r>
            <a:r>
              <a:rPr lang="zh-CN" altLang="zh-CN" b="1" kern="100" dirty="0">
                <a:latin typeface="Times New Roman" panose="02020603050405020304" pitchFamily="18" charset="0"/>
                <a:ea typeface="方正书宋简体"/>
                <a:cs typeface="Times New Roman" panose="02020603050405020304" pitchFamily="18" charset="0"/>
              </a:rPr>
              <a:t>获取权限</a:t>
            </a:r>
            <a:endParaRPr lang="zh-CN" altLang="en-US" b="1" dirty="0"/>
          </a:p>
        </p:txBody>
      </p:sp>
    </p:spTree>
    <p:extLst>
      <p:ext uri="{BB962C8B-B14F-4D97-AF65-F5344CB8AC3E}">
        <p14:creationId xmlns:p14="http://schemas.microsoft.com/office/powerpoint/2010/main" val="12947648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pPr lvl="0"/>
            <a:endParaRPr lang="zh-CN" altLang="en-US" b="0" dirty="0">
              <a:solidFill>
                <a:schemeClr val="tx1"/>
              </a:solidFill>
            </a:endParaRPr>
          </a:p>
          <a:p>
            <a:endParaRPr lang="zh-CN" altLang="en-US" dirty="0"/>
          </a:p>
        </p:txBody>
      </p:sp>
      <p:pic>
        <p:nvPicPr>
          <p:cNvPr id="56322" name="Picture 2" descr="9-6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93017" y="2013057"/>
            <a:ext cx="4191000" cy="3856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p:cNvSpPr/>
          <p:nvPr/>
        </p:nvSpPr>
        <p:spPr>
          <a:xfrm>
            <a:off x="892004" y="5869094"/>
            <a:ext cx="3793026" cy="369332"/>
          </a:xfrm>
          <a:prstGeom prst="rect">
            <a:avLst/>
          </a:prstGeom>
        </p:spPr>
        <p:txBody>
          <a:bodyPr wrap="none">
            <a:spAutoFit/>
          </a:bodyPr>
          <a:lstStyle/>
          <a:p>
            <a:r>
              <a:rPr lang="zh-CN" altLang="zh-CN" b="1" kern="100" dirty="0">
                <a:latin typeface="Times New Roman" panose="02020603050405020304" pitchFamily="18" charset="0"/>
                <a:ea typeface="方正书宋简体"/>
                <a:cs typeface="Times New Roman" panose="02020603050405020304" pitchFamily="18" charset="0"/>
              </a:rPr>
              <a:t>图</a:t>
            </a:r>
            <a:r>
              <a:rPr lang="en-US" altLang="zh-CN" b="1" kern="100" dirty="0">
                <a:latin typeface="Times New Roman" panose="02020603050405020304" pitchFamily="18" charset="0"/>
                <a:ea typeface="方正书宋简体"/>
              </a:rPr>
              <a:t>9-6</a:t>
            </a:r>
            <a:r>
              <a:rPr lang="en-US" altLang="zh-CN" b="1" kern="100" dirty="0">
                <a:latin typeface="Times New Roman" panose="02020603050405020304" pitchFamily="18" charset="0"/>
              </a:rPr>
              <a:t>2 </a:t>
            </a:r>
            <a:r>
              <a:rPr lang="en-US" altLang="zh-CN" b="1" kern="100" dirty="0">
                <a:latin typeface="Times New Roman" panose="02020603050405020304" pitchFamily="18" charset="0"/>
                <a:ea typeface="方正书宋简体"/>
              </a:rPr>
              <a:t> Keep</a:t>
            </a:r>
            <a:r>
              <a:rPr lang="zh-CN" altLang="zh-CN" b="1" kern="100" dirty="0">
                <a:latin typeface="Times New Roman" panose="02020603050405020304" pitchFamily="18" charset="0"/>
                <a:ea typeface="方正书宋简体"/>
                <a:cs typeface="Times New Roman" panose="02020603050405020304" pitchFamily="18" charset="0"/>
              </a:rPr>
              <a:t>动态版面对应的数据包</a:t>
            </a:r>
            <a:endParaRPr lang="zh-CN" altLang="en-US" b="1" dirty="0"/>
          </a:p>
        </p:txBody>
      </p:sp>
      <p:pic>
        <p:nvPicPr>
          <p:cNvPr id="56323" name="图片 1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05298" y="2105820"/>
            <a:ext cx="5384190" cy="37632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5"/>
          <p:cNvSpPr/>
          <p:nvPr/>
        </p:nvSpPr>
        <p:spPr>
          <a:xfrm>
            <a:off x="6707849" y="5869094"/>
            <a:ext cx="3815468" cy="369332"/>
          </a:xfrm>
          <a:prstGeom prst="rect">
            <a:avLst/>
          </a:prstGeom>
        </p:spPr>
        <p:txBody>
          <a:bodyPr wrap="none">
            <a:spAutoFit/>
          </a:bodyPr>
          <a:lstStyle/>
          <a:p>
            <a:r>
              <a:rPr lang="zh-CN" altLang="zh-CN" b="1" kern="100" dirty="0">
                <a:latin typeface="Times New Roman" panose="02020603050405020304" pitchFamily="18" charset="0"/>
                <a:ea typeface="方正书宋简体"/>
                <a:cs typeface="Times New Roman" panose="02020603050405020304" pitchFamily="18" charset="0"/>
              </a:rPr>
              <a:t>图</a:t>
            </a:r>
            <a:r>
              <a:rPr lang="en-US" altLang="zh-CN" b="1" kern="100" dirty="0">
                <a:latin typeface="Times New Roman" panose="02020603050405020304" pitchFamily="18" charset="0"/>
                <a:ea typeface="方正书宋简体"/>
              </a:rPr>
              <a:t>9-6</a:t>
            </a:r>
            <a:r>
              <a:rPr lang="en-US" altLang="zh-CN" b="1" kern="100" dirty="0">
                <a:latin typeface="Times New Roman" panose="02020603050405020304" pitchFamily="18" charset="0"/>
              </a:rPr>
              <a:t>3 </a:t>
            </a:r>
            <a:r>
              <a:rPr lang="en-US" altLang="zh-CN" b="1" kern="100" dirty="0">
                <a:latin typeface="Times New Roman" panose="02020603050405020304" pitchFamily="18" charset="0"/>
                <a:ea typeface="方正书宋简体"/>
              </a:rPr>
              <a:t> Keep</a:t>
            </a:r>
            <a:r>
              <a:rPr lang="zh-CN" altLang="zh-CN" b="1" kern="100" dirty="0">
                <a:latin typeface="Times New Roman" panose="02020603050405020304" pitchFamily="18" charset="0"/>
                <a:ea typeface="方正书宋简体"/>
                <a:cs typeface="Times New Roman" panose="02020603050405020304" pitchFamily="18" charset="0"/>
              </a:rPr>
              <a:t>请求的头部</a:t>
            </a:r>
            <a:r>
              <a:rPr lang="zh-CN" altLang="zh-CN" b="1" kern="1000" dirty="0">
                <a:latin typeface="Times New Roman" panose="02020603050405020304" pitchFamily="18" charset="0"/>
                <a:ea typeface="方正书宋简体"/>
                <a:cs typeface="Times New Roman" panose="02020603050405020304" pitchFamily="18" charset="0"/>
              </a:rPr>
              <a:t>信息和</a:t>
            </a:r>
            <a:r>
              <a:rPr lang="en-US" altLang="zh-CN" b="1" kern="1000" dirty="0">
                <a:latin typeface="Times New Roman" panose="02020603050405020304" pitchFamily="18" charset="0"/>
                <a:ea typeface="方正书宋简体"/>
              </a:rPr>
              <a:t>URL</a:t>
            </a:r>
            <a:endParaRPr lang="zh-CN" altLang="en-US" b="1" dirty="0"/>
          </a:p>
        </p:txBody>
      </p:sp>
    </p:spTree>
    <p:extLst>
      <p:ext uri="{BB962C8B-B14F-4D97-AF65-F5344CB8AC3E}">
        <p14:creationId xmlns:p14="http://schemas.microsoft.com/office/powerpoint/2010/main" val="3535840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lvl="0"/>
            <a:r>
              <a:rPr lang="en-US" altLang="zh-CN" sz="4000" dirty="0" bmk="_Toc500103501">
                <a:solidFill>
                  <a:srgbClr val="7030A0"/>
                </a:solidFill>
                <a:latin typeface="黑体" panose="02010609060101010101" pitchFamily="49" charset="-122"/>
                <a:ea typeface="黑体" panose="02010609060101010101" pitchFamily="49" charset="-122"/>
                <a:cs typeface="+mn-cs"/>
              </a:rPr>
              <a:t>9.3.3  </a:t>
            </a:r>
            <a:r>
              <a:rPr lang="zh-CN" altLang="en-US" sz="4000" dirty="0" bmk="_Toc500103501">
                <a:solidFill>
                  <a:srgbClr val="7030A0"/>
                </a:solidFill>
                <a:latin typeface="黑体" panose="02010609060101010101" pitchFamily="49" charset="-122"/>
                <a:ea typeface="黑体" panose="02010609060101010101" pitchFamily="49" charset="-122"/>
                <a:cs typeface="+mn-cs"/>
              </a:rPr>
              <a:t>调试运行</a:t>
            </a:r>
            <a:endParaRPr lang="zh-CN" altLang="en-US" sz="4000" dirty="0" bmk="_Toc500103500">
              <a:solidFill>
                <a:srgbClr val="7030A0"/>
              </a:solidFill>
              <a:latin typeface="黑体" panose="02010609060101010101" pitchFamily="49" charset="-122"/>
              <a:ea typeface="黑体" panose="02010609060101010101" pitchFamily="49" charset="-122"/>
              <a:cs typeface="+mn-cs"/>
            </a:endParaRPr>
          </a:p>
        </p:txBody>
      </p:sp>
      <p:sp>
        <p:nvSpPr>
          <p:cNvPr id="4" name="Rectangle 1"/>
          <p:cNvSpPr>
            <a:spLocks noGrp="1" noChangeArrowheads="1"/>
          </p:cNvSpPr>
          <p:nvPr>
            <p:ph idx="1"/>
          </p:nvPr>
        </p:nvSpPr>
        <p:spPr bwMode="auto">
          <a:xfrm>
            <a:off x="401444" y="3023024"/>
            <a:ext cx="5620216" cy="18158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2286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228600" algn="l" defTabSz="914400" rtl="0" eaLnBrk="0" fontAlgn="base" latinLnBrk="0" hangingPunct="0">
              <a:lnSpc>
                <a:spcPct val="100000"/>
              </a:lnSpc>
              <a:spcBef>
                <a:spcPct val="0"/>
              </a:spcBef>
              <a:spcAft>
                <a:spcPct val="0"/>
              </a:spcAft>
              <a:buClrTx/>
              <a:buSzTx/>
              <a:buFontTx/>
              <a:buNone/>
              <a:tabLst/>
            </a:pP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     代码运行结果如图</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9</a:t>
            </a:r>
            <a:r>
              <a:rPr kumimoji="0" lang="en-US" altLang="zh-CN"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64</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所示。</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Keep</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后台的返回内容为一个很长的单行字符串，可以使用</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JSON</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来解析。</a:t>
            </a:r>
            <a:endParaRPr kumimoji="0" lang="zh-CN" altLang="en-US" i="0" u="none" strike="noStrike" cap="none" normalizeH="0" baseline="0" dirty="0" smtClean="0">
              <a:ln>
                <a:noFill/>
              </a:ln>
              <a:solidFill>
                <a:schemeClr val="tx1"/>
              </a:solidFill>
              <a:effectLst/>
            </a:endParaRPr>
          </a:p>
        </p:txBody>
      </p:sp>
      <p:pic>
        <p:nvPicPr>
          <p:cNvPr id="58370" name="图片 3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48580" y="2167249"/>
            <a:ext cx="5053546" cy="3527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p:cNvSpPr/>
          <p:nvPr/>
        </p:nvSpPr>
        <p:spPr>
          <a:xfrm>
            <a:off x="7787104" y="5931778"/>
            <a:ext cx="3095719" cy="369332"/>
          </a:xfrm>
          <a:prstGeom prst="rect">
            <a:avLst/>
          </a:prstGeom>
        </p:spPr>
        <p:txBody>
          <a:bodyPr wrap="none">
            <a:spAutoFit/>
          </a:bodyPr>
          <a:lstStyle/>
          <a:p>
            <a:r>
              <a:rPr lang="zh-CN" altLang="zh-CN" b="1" kern="100" dirty="0">
                <a:latin typeface="Times New Roman" panose="02020603050405020304" pitchFamily="18" charset="0"/>
                <a:ea typeface="方正书宋简体"/>
                <a:cs typeface="Times New Roman" panose="02020603050405020304" pitchFamily="18" charset="0"/>
              </a:rPr>
              <a:t>图</a:t>
            </a:r>
            <a:r>
              <a:rPr lang="en-US" altLang="zh-CN" b="1" kern="100" dirty="0">
                <a:latin typeface="Times New Roman" panose="02020603050405020304" pitchFamily="18" charset="0"/>
                <a:ea typeface="方正书宋简体"/>
              </a:rPr>
              <a:t>9-6</a:t>
            </a:r>
            <a:r>
              <a:rPr lang="en-US" altLang="zh-CN" b="1" kern="100" dirty="0">
                <a:latin typeface="Times New Roman" panose="02020603050405020304" pitchFamily="18" charset="0"/>
              </a:rPr>
              <a:t>4 </a:t>
            </a:r>
            <a:r>
              <a:rPr lang="en-US" altLang="zh-CN" b="1" kern="100" dirty="0">
                <a:latin typeface="Times New Roman" panose="02020603050405020304" pitchFamily="18" charset="0"/>
                <a:ea typeface="方正书宋简体"/>
              </a:rPr>
              <a:t> Keep</a:t>
            </a:r>
            <a:r>
              <a:rPr lang="zh-CN" altLang="zh-CN" b="1" kern="100" dirty="0">
                <a:latin typeface="Times New Roman" panose="02020603050405020304" pitchFamily="18" charset="0"/>
                <a:ea typeface="方正书宋简体"/>
                <a:cs typeface="Times New Roman" panose="02020603050405020304" pitchFamily="18" charset="0"/>
              </a:rPr>
              <a:t>爬虫的运</a:t>
            </a:r>
            <a:r>
              <a:rPr lang="zh-CN" altLang="zh-CN" b="1" kern="1000" dirty="0">
                <a:latin typeface="Times New Roman" panose="02020603050405020304" pitchFamily="18" charset="0"/>
                <a:ea typeface="方正书宋简体"/>
                <a:cs typeface="Times New Roman" panose="02020603050405020304" pitchFamily="18" charset="0"/>
              </a:rPr>
              <a:t>行结果</a:t>
            </a:r>
            <a:endParaRPr lang="zh-CN" altLang="en-US" b="1" dirty="0"/>
          </a:p>
        </p:txBody>
      </p:sp>
    </p:spTree>
    <p:extLst>
      <p:ext uri="{BB962C8B-B14F-4D97-AF65-F5344CB8AC3E}">
        <p14:creationId xmlns:p14="http://schemas.microsoft.com/office/powerpoint/2010/main" val="195419516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4000" dirty="0" bmk="">
                <a:solidFill>
                  <a:srgbClr val="0070C0"/>
                </a:solidFill>
                <a:latin typeface="华文行楷" panose="02010800040101010101" pitchFamily="2" charset="-122"/>
                <a:ea typeface="华文行楷" panose="02010800040101010101" pitchFamily="2" charset="-122"/>
                <a:cs typeface="+mn-cs"/>
              </a:rPr>
              <a:t>9.4  </a:t>
            </a:r>
            <a:r>
              <a:rPr lang="zh-CN" altLang="zh-CN" sz="4000" dirty="0" bmk="">
                <a:solidFill>
                  <a:srgbClr val="0070C0"/>
                </a:solidFill>
                <a:latin typeface="华文行楷" panose="02010800040101010101" pitchFamily="2" charset="-122"/>
                <a:ea typeface="华文行楷" panose="02010800040101010101" pitchFamily="2" charset="-122"/>
                <a:cs typeface="+mn-cs"/>
              </a:rPr>
              <a:t>本章小结</a:t>
            </a:r>
            <a:endParaRPr lang="zh-CN" altLang="en-US" sz="4000" dirty="0" bmk="">
              <a:solidFill>
                <a:srgbClr val="0070C0"/>
              </a:solidFill>
              <a:latin typeface="华文行楷" panose="02010800040101010101" pitchFamily="2" charset="-122"/>
              <a:ea typeface="华文行楷" panose="02010800040101010101" pitchFamily="2" charset="-122"/>
              <a:cs typeface="+mn-cs"/>
            </a:endParaRPr>
          </a:p>
        </p:txBody>
      </p:sp>
      <p:sp>
        <p:nvSpPr>
          <p:cNvPr id="3" name="内容占位符 2"/>
          <p:cNvSpPr>
            <a:spLocks noGrp="1"/>
          </p:cNvSpPr>
          <p:nvPr>
            <p:ph idx="1"/>
          </p:nvPr>
        </p:nvSpPr>
        <p:spPr/>
        <p:txBody>
          <a:bodyPr>
            <a:normAutofit/>
          </a:bodyPr>
          <a:lstStyle/>
          <a:p>
            <a:r>
              <a:rPr lang="en-US" altLang="zh-CN" dirty="0" smtClean="0"/>
              <a:t>        </a:t>
            </a:r>
            <a:r>
              <a:rPr lang="zh-CN" altLang="zh-CN" dirty="0" smtClean="0"/>
              <a:t>抓</a:t>
            </a:r>
            <a:r>
              <a:rPr lang="zh-CN" altLang="zh-CN" dirty="0"/>
              <a:t>包是爬虫开发过程中非常有用的一个技巧。使用</a:t>
            </a:r>
            <a:r>
              <a:rPr lang="en-US" altLang="zh-CN" dirty="0"/>
              <a:t>Charles</a:t>
            </a:r>
            <a:r>
              <a:rPr lang="zh-CN" altLang="zh-CN" dirty="0"/>
              <a:t>，可以把爬虫的爬取范围从网页瞬间扩展到手机</a:t>
            </a:r>
            <a:r>
              <a:rPr lang="en-US" altLang="zh-CN" dirty="0"/>
              <a:t>App</a:t>
            </a:r>
            <a:r>
              <a:rPr lang="zh-CN" altLang="zh-CN" dirty="0"/>
              <a:t>和微信小程序</a:t>
            </a:r>
            <a:r>
              <a:rPr lang="zh-CN" altLang="zh-CN" dirty="0" smtClean="0"/>
              <a:t>。</a:t>
            </a:r>
            <a:endParaRPr lang="en-US" altLang="zh-CN" dirty="0" smtClean="0"/>
          </a:p>
          <a:p>
            <a:r>
              <a:rPr lang="en-US" altLang="zh-CN" dirty="0"/>
              <a:t> </a:t>
            </a:r>
            <a:r>
              <a:rPr lang="en-US" altLang="zh-CN" dirty="0" smtClean="0"/>
              <a:t>        </a:t>
            </a:r>
            <a:r>
              <a:rPr lang="zh-CN" altLang="zh-CN" dirty="0" smtClean="0"/>
              <a:t>由于</a:t>
            </a:r>
            <a:r>
              <a:rPr lang="zh-CN" altLang="zh-CN" dirty="0"/>
              <a:t>微信小程序的反爬虫机制在大多数情况下都非常脆弱，所以如果目标网站有微信小程序，那么可以大大简化爬虫的开发难度</a:t>
            </a:r>
            <a:r>
              <a:rPr lang="zh-CN" altLang="zh-CN" dirty="0" smtClean="0"/>
              <a:t>。</a:t>
            </a:r>
            <a:endParaRPr lang="zh-CN" altLang="zh-CN" dirty="0"/>
          </a:p>
        </p:txBody>
      </p:sp>
    </p:spTree>
    <p:extLst>
      <p:ext uri="{BB962C8B-B14F-4D97-AF65-F5344CB8AC3E}">
        <p14:creationId xmlns:p14="http://schemas.microsoft.com/office/powerpoint/2010/main" val="110409205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097280" y="1845734"/>
            <a:ext cx="10243510" cy="4023360"/>
          </a:xfrm>
        </p:spPr>
        <p:txBody>
          <a:bodyPr/>
          <a:lstStyle/>
          <a:p>
            <a:r>
              <a:rPr lang="en-US" altLang="zh-CN" dirty="0" smtClean="0"/>
              <a:t>         </a:t>
            </a:r>
            <a:r>
              <a:rPr lang="zh-CN" altLang="zh-CN" dirty="0" smtClean="0"/>
              <a:t>当然</a:t>
            </a:r>
            <a:r>
              <a:rPr lang="zh-CN" altLang="zh-CN" dirty="0"/>
              <a:t>，网站有可能会对接口的数据进行加密，</a:t>
            </a:r>
            <a:r>
              <a:rPr lang="en-US" altLang="zh-CN" dirty="0"/>
              <a:t>App</a:t>
            </a:r>
            <a:r>
              <a:rPr lang="zh-CN" altLang="zh-CN" dirty="0"/>
              <a:t>得到密文以后，使用内置的算法进行解密。对于这种情况，单纯使用抓包就没有办法处理了，就需要使用下一章所要讲到的技术来解决。</a:t>
            </a:r>
          </a:p>
          <a:p>
            <a:r>
              <a:rPr lang="en-US" altLang="zh-CN" dirty="0" smtClean="0"/>
              <a:t>         </a:t>
            </a:r>
            <a:r>
              <a:rPr lang="zh-CN" altLang="zh-CN" dirty="0" smtClean="0"/>
              <a:t>使用</a:t>
            </a:r>
            <a:r>
              <a:rPr lang="en-US" altLang="zh-CN" dirty="0" err="1"/>
              <a:t>mitmproxy</a:t>
            </a:r>
            <a:r>
              <a:rPr lang="zh-CN" altLang="zh-CN" dirty="0"/>
              <a:t>可以实现爬虫的全自动化操作</a:t>
            </a:r>
            <a:r>
              <a:rPr lang="zh-CN" altLang="zh-CN" dirty="0" smtClean="0"/>
              <a:t>。</a:t>
            </a:r>
            <a:endParaRPr lang="en-US" altLang="zh-CN" dirty="0" smtClean="0"/>
          </a:p>
          <a:p>
            <a:r>
              <a:rPr lang="en-US" altLang="zh-CN" dirty="0"/>
              <a:t> </a:t>
            </a:r>
            <a:r>
              <a:rPr lang="en-US" altLang="zh-CN" dirty="0" smtClean="0"/>
              <a:t>        </a:t>
            </a:r>
            <a:r>
              <a:rPr lang="zh-CN" altLang="zh-CN" dirty="0" smtClean="0"/>
              <a:t>对于</a:t>
            </a:r>
            <a:r>
              <a:rPr lang="zh-CN" altLang="zh-CN" dirty="0"/>
              <a:t>拥有复杂参数的网站，使用这种先抓包再提交的方式可以在一定程度上绕过网站的反爬虫机制，从而实现数据抓取。</a:t>
            </a:r>
          </a:p>
          <a:p>
            <a:endParaRPr lang="zh-CN" altLang="en-US" dirty="0"/>
          </a:p>
          <a:p>
            <a:endParaRPr lang="zh-CN" altLang="en-US" dirty="0"/>
          </a:p>
        </p:txBody>
      </p:sp>
    </p:spTree>
    <p:extLst>
      <p:ext uri="{BB962C8B-B14F-4D97-AF65-F5344CB8AC3E}">
        <p14:creationId xmlns:p14="http://schemas.microsoft.com/office/powerpoint/2010/main" val="105276204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4000" dirty="0" bmk="">
                <a:solidFill>
                  <a:srgbClr val="0070C0"/>
                </a:solidFill>
                <a:latin typeface="华文行楷" panose="02010800040101010101" pitchFamily="2" charset="-122"/>
                <a:ea typeface="华文行楷" panose="02010800040101010101" pitchFamily="2" charset="-122"/>
                <a:cs typeface="+mn-cs"/>
              </a:rPr>
              <a:t>9.5  </a:t>
            </a:r>
            <a:r>
              <a:rPr lang="zh-CN" altLang="zh-CN" sz="4000" dirty="0" bmk="">
                <a:solidFill>
                  <a:srgbClr val="0070C0"/>
                </a:solidFill>
                <a:latin typeface="华文行楷" panose="02010800040101010101" pitchFamily="2" charset="-122"/>
                <a:ea typeface="华文行楷" panose="02010800040101010101" pitchFamily="2" charset="-122"/>
                <a:cs typeface="+mn-cs"/>
              </a:rPr>
              <a:t>动手实践</a:t>
            </a:r>
            <a:endParaRPr lang="zh-CN" altLang="en-US" sz="4000" dirty="0" bmk="">
              <a:solidFill>
                <a:srgbClr val="0070C0"/>
              </a:solidFill>
              <a:latin typeface="华文行楷" panose="02010800040101010101" pitchFamily="2" charset="-122"/>
              <a:ea typeface="华文行楷" panose="02010800040101010101" pitchFamily="2" charset="-122"/>
              <a:cs typeface="+mn-cs"/>
            </a:endParaRPr>
          </a:p>
        </p:txBody>
      </p:sp>
      <p:sp>
        <p:nvSpPr>
          <p:cNvPr id="3" name="内容占位符 2"/>
          <p:cNvSpPr>
            <a:spLocks noGrp="1"/>
          </p:cNvSpPr>
          <p:nvPr>
            <p:ph idx="1"/>
          </p:nvPr>
        </p:nvSpPr>
        <p:spPr>
          <a:xfrm>
            <a:off x="4014439" y="2135666"/>
            <a:ext cx="7738946" cy="4023360"/>
          </a:xfrm>
        </p:spPr>
        <p:txBody>
          <a:bodyPr/>
          <a:lstStyle/>
          <a:p>
            <a:r>
              <a:rPr lang="en-US" altLang="zh-CN" dirty="0" smtClean="0"/>
              <a:t>         </a:t>
            </a:r>
            <a:r>
              <a:rPr lang="zh-CN" altLang="zh-CN" dirty="0" smtClean="0"/>
              <a:t>寻找</a:t>
            </a:r>
            <a:r>
              <a:rPr lang="zh-CN" altLang="zh-CN" dirty="0"/>
              <a:t>一个手机</a:t>
            </a:r>
            <a:r>
              <a:rPr lang="en-US" altLang="zh-CN" dirty="0"/>
              <a:t>App</a:t>
            </a:r>
            <a:r>
              <a:rPr lang="zh-CN" altLang="zh-CN" dirty="0"/>
              <a:t>并通过抓包发现它的后台接口，再用</a:t>
            </a:r>
            <a:r>
              <a:rPr lang="en-US" altLang="zh-CN" dirty="0"/>
              <a:t>Python</a:t>
            </a:r>
            <a:r>
              <a:rPr lang="zh-CN" altLang="zh-CN" dirty="0"/>
              <a:t>抓取数据。</a:t>
            </a:r>
          </a:p>
          <a:p>
            <a:endParaRPr lang="zh-CN" altLang="en-US" dirty="0"/>
          </a:p>
        </p:txBody>
      </p:sp>
      <p:pic>
        <p:nvPicPr>
          <p:cNvPr id="4" name="Picture 2" descr="C:\Program Files\Microsoft Office\MEDIA\CAGCAT10\j0287005.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97280" y="1737359"/>
            <a:ext cx="2682982" cy="4605783"/>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9032874"/>
      </p:ext>
    </p:extLst>
  </p:cSld>
  <p:clrMapOvr>
    <a:masterClrMapping/>
  </p:clrMapOvr>
</p:sld>
</file>

<file path=ppt/theme/theme1.xml><?xml version="1.0" encoding="utf-8"?>
<a:theme xmlns:a="http://schemas.openxmlformats.org/drawingml/2006/main" name="回顾">
  <a:themeElements>
    <a:clrScheme name="回顾">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6B9F25"/>
      </a:hlink>
      <a:folHlink>
        <a:srgbClr val="B26B02"/>
      </a:folHlink>
    </a:clrScheme>
    <a:fontScheme name="回顾">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回顾">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D26EA377-59BD-4C9C-9D94-EE8416EE4C79}"/>
    </a:ext>
  </a:extLst>
</a:theme>
</file>

<file path=docProps/app.xml><?xml version="1.0" encoding="utf-8"?>
<Properties xmlns="http://schemas.openxmlformats.org/officeDocument/2006/extended-properties" xmlns:vt="http://schemas.openxmlformats.org/officeDocument/2006/docPropsVTypes">
  <Template>TM03090430[[fn=镶边]]</Template>
  <TotalTime>1799</TotalTime>
  <Words>5376</Words>
  <Application>Microsoft Office PowerPoint</Application>
  <PresentationFormat>宽屏</PresentationFormat>
  <Paragraphs>277</Paragraphs>
  <Slides>94</Slides>
  <Notes>0</Notes>
  <HiddenSlides>0</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94</vt:i4>
      </vt:variant>
    </vt:vector>
  </HeadingPairs>
  <TitlesOfParts>
    <vt:vector size="109" baseType="lpstr">
      <vt:lpstr>Gungsuh</vt:lpstr>
      <vt:lpstr>方正兰亭黑简体</vt:lpstr>
      <vt:lpstr>方正兰亭刊宋简体</vt:lpstr>
      <vt:lpstr>方正兰亭中黑简体</vt:lpstr>
      <vt:lpstr>方正书宋简体</vt:lpstr>
      <vt:lpstr>黑体</vt:lpstr>
      <vt:lpstr>华文行楷</vt:lpstr>
      <vt:lpstr>华文新魏</vt:lpstr>
      <vt:lpstr>宋体</vt:lpstr>
      <vt:lpstr>Arial</vt:lpstr>
      <vt:lpstr>Blackadder ITC</vt:lpstr>
      <vt:lpstr>Calibri</vt:lpstr>
      <vt:lpstr>Calibri Light</vt:lpstr>
      <vt:lpstr>Times New Roman</vt:lpstr>
      <vt:lpstr>回顾</vt:lpstr>
      <vt:lpstr>    Python  Crawler Development </vt:lpstr>
      <vt:lpstr>第9章  抓包与中间人爬虫</vt:lpstr>
      <vt:lpstr>9.1  数据抓包</vt:lpstr>
      <vt:lpstr>9.1.1  Charles的介绍和使用</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9.1.2  App爬虫和小程序爬虫</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9.2  中间人爬虫</vt:lpstr>
      <vt:lpstr>PowerPoint 演示文稿</vt:lpstr>
      <vt:lpstr>9.2.1  mitmproxy的介绍和安装</vt:lpstr>
      <vt:lpstr>PowerPoint 演示文稿</vt:lpstr>
      <vt:lpstr>9.2.2  mitmproxy的使用</vt:lpstr>
      <vt:lpstr>PowerPoint 演示文稿</vt:lpstr>
      <vt:lpstr>PowerPoint 演示文稿</vt:lpstr>
      <vt:lpstr>PowerPoint 演示文稿</vt:lpstr>
      <vt:lpstr>PowerPoint 演示文稿</vt:lpstr>
      <vt:lpstr>PowerPoint 演示文稿</vt:lpstr>
      <vt:lpstr>PowerPoint 演示文稿</vt:lpstr>
      <vt:lpstr>9.2.3  使用Python定制mitmproxy</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9.3  阶段案例——Keep热门</vt:lpstr>
      <vt:lpstr>9.3.2  核心代码构建</vt:lpstr>
      <vt:lpstr>PowerPoint 演示文稿</vt:lpstr>
      <vt:lpstr>9.3.3  调试运行</vt:lpstr>
      <vt:lpstr>9.4  本章小结</vt:lpstr>
      <vt:lpstr>PowerPoint 演示文稿</vt:lpstr>
      <vt:lpstr>9.5  动手实践</vt:lpstr>
    </vt:vector>
  </TitlesOfParts>
  <Company>Microsoft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Python基础实例教程（微课版）</dc:title>
  <dc:creator>songxin</dc:creator>
  <cp:lastModifiedBy>songxin</cp:lastModifiedBy>
  <cp:revision>94</cp:revision>
  <dcterms:created xsi:type="dcterms:W3CDTF">2018-11-05T02:15:35Z</dcterms:created>
  <dcterms:modified xsi:type="dcterms:W3CDTF">2018-11-16T01:07:13Z</dcterms:modified>
</cp:coreProperties>
</file>